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9" r:id="rId3"/>
    <p:sldId id="260" r:id="rId4"/>
    <p:sldId id="262" r:id="rId5"/>
    <p:sldId id="261" r:id="rId6"/>
    <p:sldId id="263" r:id="rId7"/>
    <p:sldId id="264" r:id="rId8"/>
    <p:sldId id="265" r:id="rId9"/>
    <p:sldId id="266" r:id="rId10"/>
    <p:sldId id="268" r:id="rId11"/>
    <p:sldId id="269" r:id="rId12"/>
    <p:sldId id="270" r:id="rId13"/>
    <p:sldId id="271" r:id="rId14"/>
    <p:sldId id="272" r:id="rId15"/>
    <p:sldId id="267" r:id="rId16"/>
    <p:sldId id="273" r:id="rId17"/>
    <p:sldId id="274" r:id="rId18"/>
    <p:sldId id="275" r:id="rId19"/>
    <p:sldId id="276" r:id="rId20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CC"/>
    <a:srgbClr val="99CCFF"/>
    <a:srgbClr val="FFFFCC"/>
    <a:srgbClr val="9999FF"/>
    <a:srgbClr val="6699FF"/>
    <a:srgbClr val="6666FF"/>
    <a:srgbClr val="CC00CC"/>
    <a:srgbClr val="66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129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altLang="ja-JP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ja-JP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altLang="ja-JP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125CC8F-CB39-414A-80F8-6DFE0B516368}" type="slidenum">
              <a:rPr lang="ja-JP" altLang="en-US"/>
              <a:pPr/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ＭＳ Ｐ明朝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ＭＳ Ｐ明朝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ＭＳ Ｐ明朝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ＭＳ Ｐ明朝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ＭＳ Ｐ明朝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25CC8F-CB39-414A-80F8-6DFE0B516368}" type="slidenum">
              <a:rPr lang="ja-JP" altLang="en-US" smtClean="0"/>
              <a:pPr/>
              <a:t>1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25CC8F-CB39-414A-80F8-6DFE0B516368}" type="slidenum">
              <a:rPr lang="ja-JP" altLang="en-US" smtClean="0"/>
              <a:pPr/>
              <a:t>2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25CC8F-CB39-414A-80F8-6DFE0B516368}" type="slidenum">
              <a:rPr lang="ja-JP" altLang="en-US" smtClean="0"/>
              <a:pPr/>
              <a:t>3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25CC8F-CB39-414A-80F8-6DFE0B516368}" type="slidenum">
              <a:rPr lang="ja-JP" altLang="en-US" smtClean="0"/>
              <a:pPr/>
              <a:t>4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25CC8F-CB39-414A-80F8-6DFE0B516368}" type="slidenum">
              <a:rPr lang="ja-JP" altLang="en-US" smtClean="0"/>
              <a:pPr/>
              <a:t>5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25CC8F-CB39-414A-80F8-6DFE0B516368}" type="slidenum">
              <a:rPr lang="ja-JP" altLang="en-US" smtClean="0"/>
              <a:pPr/>
              <a:t>6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25CC8F-CB39-414A-80F8-6DFE0B516368}" type="slidenum">
              <a:rPr lang="ja-JP" altLang="en-US" smtClean="0"/>
              <a:pPr/>
              <a:t>7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25CC8F-CB39-414A-80F8-6DFE0B516368}" type="slidenum">
              <a:rPr lang="ja-JP" altLang="en-US" smtClean="0"/>
              <a:pPr/>
              <a:t>8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25CC8F-CB39-414A-80F8-6DFE0B516368}" type="slidenum">
              <a:rPr lang="ja-JP" altLang="en-US" smtClean="0"/>
              <a:pPr/>
              <a:t>9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25CC8F-CB39-414A-80F8-6DFE0B516368}" type="slidenum">
              <a:rPr lang="ja-JP" altLang="en-US" smtClean="0"/>
              <a:pPr/>
              <a:t>10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25CC8F-CB39-414A-80F8-6DFE0B516368}" type="slidenum">
              <a:rPr lang="ja-JP" altLang="en-US" smtClean="0"/>
              <a:pPr/>
              <a:t>11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25CC8F-CB39-414A-80F8-6DFE0B516368}" type="slidenum">
              <a:rPr lang="ja-JP" altLang="en-US" smtClean="0"/>
              <a:pPr/>
              <a:t>12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25CC8F-CB39-414A-80F8-6DFE0B516368}" type="slidenum">
              <a:rPr lang="ja-JP" altLang="en-US" smtClean="0"/>
              <a:pPr/>
              <a:t>13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25CC8F-CB39-414A-80F8-6DFE0B516368}" type="slidenum">
              <a:rPr lang="ja-JP" altLang="en-US" smtClean="0"/>
              <a:pPr/>
              <a:t>14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25CC8F-CB39-414A-80F8-6DFE0B516368}" type="slidenum">
              <a:rPr lang="ja-JP" altLang="en-US" smtClean="0"/>
              <a:pPr/>
              <a:t>15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25CC8F-CB39-414A-80F8-6DFE0B516368}" type="slidenum">
              <a:rPr lang="ja-JP" altLang="en-US" smtClean="0"/>
              <a:pPr/>
              <a:t>16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25CC8F-CB39-414A-80F8-6DFE0B516368}" type="slidenum">
              <a:rPr lang="ja-JP" altLang="en-US" smtClean="0"/>
              <a:pPr/>
              <a:t>17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25CC8F-CB39-414A-80F8-6DFE0B516368}" type="slidenum">
              <a:rPr lang="ja-JP" altLang="en-US" smtClean="0"/>
              <a:pPr/>
              <a:t>18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25CC8F-CB39-414A-80F8-6DFE0B516368}" type="slidenum">
              <a:rPr lang="ja-JP" altLang="en-US" smtClean="0"/>
              <a:pPr/>
              <a:t>19</a:t>
            </a:fld>
            <a:endParaRPr lang="en-US" altLang="ja-JP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4" name="AutoShape 20"/>
          <p:cNvSpPr>
            <a:spLocks noChangeArrowheads="1"/>
          </p:cNvSpPr>
          <p:nvPr/>
        </p:nvSpPr>
        <p:spPr bwMode="auto">
          <a:xfrm flipH="1">
            <a:off x="1979613" y="5661025"/>
            <a:ext cx="7164387" cy="1196975"/>
          </a:xfrm>
          <a:prstGeom prst="rtTriangle">
            <a:avLst/>
          </a:prstGeom>
          <a:gradFill rotWithShape="1">
            <a:gsLst>
              <a:gs pos="0">
                <a:schemeClr val="accent2"/>
              </a:gs>
              <a:gs pos="50000">
                <a:schemeClr val="bg1"/>
              </a:gs>
              <a:gs pos="100000">
                <a:schemeClr val="accent2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6165" name="AutoShape 21"/>
          <p:cNvSpPr>
            <a:spLocks noChangeArrowheads="1"/>
          </p:cNvSpPr>
          <p:nvPr/>
        </p:nvSpPr>
        <p:spPr bwMode="auto">
          <a:xfrm flipV="1">
            <a:off x="0" y="0"/>
            <a:ext cx="7164388" cy="1196975"/>
          </a:xfrm>
          <a:prstGeom prst="rtTriangle">
            <a:avLst/>
          </a:prstGeom>
          <a:gradFill rotWithShape="1">
            <a:gsLst>
              <a:gs pos="0">
                <a:schemeClr val="accent2"/>
              </a:gs>
              <a:gs pos="50000">
                <a:schemeClr val="bg1"/>
              </a:gs>
              <a:gs pos="100000">
                <a:schemeClr val="accent2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87450" y="2130425"/>
            <a:ext cx="727075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ja-JP" alt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anchor="b"/>
          <a:lstStyle>
            <a:lvl1pPr marL="0" indent="0" algn="r">
              <a:buFont typeface="Times New Roman" charset="0"/>
              <a:buNone/>
              <a:defRPr sz="2400"/>
            </a:lvl1pPr>
          </a:lstStyle>
          <a:p>
            <a:r>
              <a:rPr lang="zh-TW" altLang="en-US" smtClean="0"/>
              <a:t>按一下以編輯母片副標題樣式</a:t>
            </a:r>
            <a:endParaRPr lang="ja-JP" altLang="en-US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2004/08/17</a:t>
            </a:r>
            <a:endParaRPr lang="en-US" altLang="ja-JP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151" name="AutoShape 7"/>
          <p:cNvSpPr>
            <a:spLocks noChangeArrowheads="1"/>
          </p:cNvSpPr>
          <p:nvPr/>
        </p:nvSpPr>
        <p:spPr bwMode="auto">
          <a:xfrm rot="13436319">
            <a:off x="319088" y="2276475"/>
            <a:ext cx="1531937" cy="1462088"/>
          </a:xfrm>
          <a:custGeom>
            <a:avLst/>
            <a:gdLst>
              <a:gd name="G0" fmla="+- 10529 0 0"/>
              <a:gd name="G1" fmla="+- -8374817 0 0"/>
              <a:gd name="G2" fmla="+- 0 0 -8374817"/>
              <a:gd name="T0" fmla="*/ 0 256 1"/>
              <a:gd name="T1" fmla="*/ 180 256 1"/>
              <a:gd name="G3" fmla="+- -8374817 T0 T1"/>
              <a:gd name="T2" fmla="*/ 0 256 1"/>
              <a:gd name="T3" fmla="*/ 90 256 1"/>
              <a:gd name="G4" fmla="+- -8374817 T2 T3"/>
              <a:gd name="G5" fmla="*/ G4 2 1"/>
              <a:gd name="T4" fmla="*/ 90 256 1"/>
              <a:gd name="T5" fmla="*/ 0 256 1"/>
              <a:gd name="G6" fmla="+- -8374817 T4 T5"/>
              <a:gd name="G7" fmla="*/ G6 2 1"/>
              <a:gd name="G8" fmla="abs -8374817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10529"/>
              <a:gd name="G18" fmla="*/ 10529 1 2"/>
              <a:gd name="G19" fmla="+- G18 5400 0"/>
              <a:gd name="G20" fmla="cos G19 -8374817"/>
              <a:gd name="G21" fmla="sin G19 -8374817"/>
              <a:gd name="G22" fmla="+- G20 10800 0"/>
              <a:gd name="G23" fmla="+- G21 10800 0"/>
              <a:gd name="G24" fmla="+- 10800 0 G20"/>
              <a:gd name="G25" fmla="+- 10529 10800 0"/>
              <a:gd name="G26" fmla="?: G9 G17 G25"/>
              <a:gd name="G27" fmla="?: G9 0 21600"/>
              <a:gd name="G28" fmla="cos 10800 -8374817"/>
              <a:gd name="G29" fmla="sin 10800 -8374817"/>
              <a:gd name="G30" fmla="sin 10529 -8374817"/>
              <a:gd name="G31" fmla="+- G28 10800 0"/>
              <a:gd name="G32" fmla="+- G29 10800 0"/>
              <a:gd name="G33" fmla="+- G30 10800 0"/>
              <a:gd name="G34" fmla="?: G4 0 G31"/>
              <a:gd name="G35" fmla="?: -8374817 G34 0"/>
              <a:gd name="G36" fmla="?: G6 G35 G31"/>
              <a:gd name="G37" fmla="+- 21600 0 G36"/>
              <a:gd name="G38" fmla="?: G4 0 G33"/>
              <a:gd name="G39" fmla="?: -8374817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4264 w 21600"/>
              <a:gd name="T15" fmla="*/ 2371 h 21600"/>
              <a:gd name="T16" fmla="*/ 10800 w 21600"/>
              <a:gd name="T17" fmla="*/ 271 h 21600"/>
              <a:gd name="T18" fmla="*/ 17336 w 21600"/>
              <a:gd name="T19" fmla="*/ 2371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4348" y="2479"/>
                </a:moveTo>
                <a:cubicBezTo>
                  <a:pt x="6194" y="1047"/>
                  <a:pt x="8463" y="270"/>
                  <a:pt x="10800" y="271"/>
                </a:cubicBezTo>
                <a:cubicBezTo>
                  <a:pt x="13136" y="271"/>
                  <a:pt x="15405" y="1047"/>
                  <a:pt x="17251" y="2479"/>
                </a:cubicBezTo>
                <a:lnTo>
                  <a:pt x="17417" y="2265"/>
                </a:lnTo>
                <a:cubicBezTo>
                  <a:pt x="15524" y="796"/>
                  <a:pt x="13196" y="-1"/>
                  <a:pt x="10799" y="0"/>
                </a:cubicBezTo>
                <a:cubicBezTo>
                  <a:pt x="8403" y="0"/>
                  <a:pt x="6075" y="796"/>
                  <a:pt x="4182" y="2265"/>
                </a:cubicBezTo>
                <a:close/>
              </a:path>
            </a:pathLst>
          </a:custGeom>
          <a:solidFill>
            <a:srgbClr val="9999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6152" name="AutoShape 8"/>
          <p:cNvSpPr>
            <a:spLocks noChangeArrowheads="1"/>
          </p:cNvSpPr>
          <p:nvPr/>
        </p:nvSpPr>
        <p:spPr bwMode="auto">
          <a:xfrm rot="-289320">
            <a:off x="469900" y="2128838"/>
            <a:ext cx="1446213" cy="1384300"/>
          </a:xfrm>
          <a:custGeom>
            <a:avLst/>
            <a:gdLst>
              <a:gd name="G0" fmla="+- 10466 0 0"/>
              <a:gd name="G1" fmla="+- -8214226 0 0"/>
              <a:gd name="G2" fmla="+- 0 0 -8214226"/>
              <a:gd name="T0" fmla="*/ 0 256 1"/>
              <a:gd name="T1" fmla="*/ 180 256 1"/>
              <a:gd name="G3" fmla="+- -8214226 T0 T1"/>
              <a:gd name="T2" fmla="*/ 0 256 1"/>
              <a:gd name="T3" fmla="*/ 90 256 1"/>
              <a:gd name="G4" fmla="+- -8214226 T2 T3"/>
              <a:gd name="G5" fmla="*/ G4 2 1"/>
              <a:gd name="T4" fmla="*/ 90 256 1"/>
              <a:gd name="T5" fmla="*/ 0 256 1"/>
              <a:gd name="G6" fmla="+- -8214226 T4 T5"/>
              <a:gd name="G7" fmla="*/ G6 2 1"/>
              <a:gd name="G8" fmla="abs -8214226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10466"/>
              <a:gd name="G18" fmla="*/ 10466 1 2"/>
              <a:gd name="G19" fmla="+- G18 5400 0"/>
              <a:gd name="G20" fmla="cos G19 -8214226"/>
              <a:gd name="G21" fmla="sin G19 -8214226"/>
              <a:gd name="G22" fmla="+- G20 10800 0"/>
              <a:gd name="G23" fmla="+- G21 10800 0"/>
              <a:gd name="G24" fmla="+- 10800 0 G20"/>
              <a:gd name="G25" fmla="+- 10466 10800 0"/>
              <a:gd name="G26" fmla="?: G9 G17 G25"/>
              <a:gd name="G27" fmla="?: G9 0 21600"/>
              <a:gd name="G28" fmla="cos 10800 -8214226"/>
              <a:gd name="G29" fmla="sin 10800 -8214226"/>
              <a:gd name="G30" fmla="sin 10466 -8214226"/>
              <a:gd name="G31" fmla="+- G28 10800 0"/>
              <a:gd name="G32" fmla="+- G29 10800 0"/>
              <a:gd name="G33" fmla="+- G30 10800 0"/>
              <a:gd name="G34" fmla="?: G4 0 G31"/>
              <a:gd name="G35" fmla="?: -8214226 G34 0"/>
              <a:gd name="G36" fmla="?: G6 G35 G31"/>
              <a:gd name="G37" fmla="+- 21600 0 G36"/>
              <a:gd name="G38" fmla="?: G4 0 G33"/>
              <a:gd name="G39" fmla="?: -8214226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4649 w 21600"/>
              <a:gd name="T15" fmla="*/ 2126 h 21600"/>
              <a:gd name="T16" fmla="*/ 10800 w 21600"/>
              <a:gd name="T17" fmla="*/ 334 h 21600"/>
              <a:gd name="T18" fmla="*/ 16951 w 21600"/>
              <a:gd name="T19" fmla="*/ 2126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4746" y="2262"/>
                </a:moveTo>
                <a:cubicBezTo>
                  <a:pt x="6515" y="1007"/>
                  <a:pt x="8631" y="333"/>
                  <a:pt x="10800" y="334"/>
                </a:cubicBezTo>
                <a:cubicBezTo>
                  <a:pt x="12968" y="334"/>
                  <a:pt x="15084" y="1007"/>
                  <a:pt x="16853" y="2262"/>
                </a:cubicBezTo>
                <a:lnTo>
                  <a:pt x="17046" y="1989"/>
                </a:lnTo>
                <a:cubicBezTo>
                  <a:pt x="15221" y="695"/>
                  <a:pt x="13038" y="-1"/>
                  <a:pt x="10799" y="0"/>
                </a:cubicBezTo>
                <a:cubicBezTo>
                  <a:pt x="8561" y="0"/>
                  <a:pt x="6378" y="695"/>
                  <a:pt x="4553" y="1989"/>
                </a:cubicBezTo>
                <a:close/>
              </a:path>
            </a:pathLst>
          </a:custGeom>
          <a:solidFill>
            <a:srgbClr val="9999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6153" name="Freeform 9"/>
          <p:cNvSpPr>
            <a:spLocks/>
          </p:cNvSpPr>
          <p:nvPr/>
        </p:nvSpPr>
        <p:spPr bwMode="auto">
          <a:xfrm>
            <a:off x="12700" y="2160588"/>
            <a:ext cx="9131300" cy="12414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18" y="782"/>
              </a:cxn>
              <a:cxn ang="0">
                <a:pos x="5752" y="781"/>
              </a:cxn>
            </a:cxnLst>
            <a:rect l="0" t="0" r="r" b="b"/>
            <a:pathLst>
              <a:path w="5752" h="782">
                <a:moveTo>
                  <a:pt x="0" y="0"/>
                </a:moveTo>
                <a:lnTo>
                  <a:pt x="618" y="782"/>
                </a:lnTo>
                <a:lnTo>
                  <a:pt x="5752" y="781"/>
                </a:lnTo>
              </a:path>
            </a:pathLst>
          </a:custGeom>
          <a:noFill/>
          <a:ln w="28575" cmpd="sng">
            <a:solidFill>
              <a:schemeClr val="hlink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6154" name="AutoShape 10"/>
          <p:cNvSpPr>
            <a:spLocks noChangeArrowheads="1"/>
          </p:cNvSpPr>
          <p:nvPr/>
        </p:nvSpPr>
        <p:spPr bwMode="auto">
          <a:xfrm rot="16200000">
            <a:off x="481013" y="2246313"/>
            <a:ext cx="1411287" cy="1404937"/>
          </a:xfrm>
          <a:custGeom>
            <a:avLst/>
            <a:gdLst>
              <a:gd name="G0" fmla="+- 10258 0 0"/>
              <a:gd name="G1" fmla="+- 11793917 0 0"/>
              <a:gd name="G2" fmla="+- 0 0 11793917"/>
              <a:gd name="T0" fmla="*/ 0 256 1"/>
              <a:gd name="T1" fmla="*/ 180 256 1"/>
              <a:gd name="G3" fmla="+- 11793917 T0 T1"/>
              <a:gd name="T2" fmla="*/ 0 256 1"/>
              <a:gd name="T3" fmla="*/ 90 256 1"/>
              <a:gd name="G4" fmla="+- 11793917 T2 T3"/>
              <a:gd name="G5" fmla="*/ G4 2 1"/>
              <a:gd name="T4" fmla="*/ 90 256 1"/>
              <a:gd name="T5" fmla="*/ 0 256 1"/>
              <a:gd name="G6" fmla="+- 11793917 T4 T5"/>
              <a:gd name="G7" fmla="*/ G6 2 1"/>
              <a:gd name="G8" fmla="abs 11793917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10258"/>
              <a:gd name="G18" fmla="*/ 10258 1 2"/>
              <a:gd name="G19" fmla="+- G18 5400 0"/>
              <a:gd name="G20" fmla="cos G19 11793917"/>
              <a:gd name="G21" fmla="sin G19 11793917"/>
              <a:gd name="G22" fmla="+- G20 10800 0"/>
              <a:gd name="G23" fmla="+- G21 10800 0"/>
              <a:gd name="G24" fmla="+- 10800 0 G20"/>
              <a:gd name="G25" fmla="+- 10258 10800 0"/>
              <a:gd name="G26" fmla="?: G9 G17 G25"/>
              <a:gd name="G27" fmla="?: G9 0 21600"/>
              <a:gd name="G28" fmla="cos 10800 11793917"/>
              <a:gd name="G29" fmla="sin 10800 11793917"/>
              <a:gd name="G30" fmla="sin 10258 11793917"/>
              <a:gd name="G31" fmla="+- G28 10800 0"/>
              <a:gd name="G32" fmla="+- G29 10800 0"/>
              <a:gd name="G33" fmla="+- G30 10800 0"/>
              <a:gd name="G34" fmla="?: G4 0 G31"/>
              <a:gd name="G35" fmla="?: 11793917 G34 0"/>
              <a:gd name="G36" fmla="?: G6 G35 G31"/>
              <a:gd name="G37" fmla="+- 21600 0 G36"/>
              <a:gd name="G38" fmla="?: G4 0 G33"/>
              <a:gd name="G39" fmla="?: 11793917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271 w 21600"/>
              <a:gd name="T15" fmla="*/ 10807 h 21600"/>
              <a:gd name="T16" fmla="*/ 10800 w 21600"/>
              <a:gd name="T17" fmla="*/ 542 h 21600"/>
              <a:gd name="T18" fmla="*/ 21329 w 21600"/>
              <a:gd name="T19" fmla="*/ 10807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542" y="10807"/>
                </a:moveTo>
                <a:cubicBezTo>
                  <a:pt x="542" y="10804"/>
                  <a:pt x="542" y="10802"/>
                  <a:pt x="542" y="10800"/>
                </a:cubicBezTo>
                <a:cubicBezTo>
                  <a:pt x="542" y="5134"/>
                  <a:pt x="5134" y="542"/>
                  <a:pt x="10800" y="542"/>
                </a:cubicBezTo>
                <a:cubicBezTo>
                  <a:pt x="16465" y="542"/>
                  <a:pt x="21058" y="5134"/>
                  <a:pt x="21058" y="10800"/>
                </a:cubicBezTo>
                <a:cubicBezTo>
                  <a:pt x="21058" y="10802"/>
                  <a:pt x="21057" y="10804"/>
                  <a:pt x="21057" y="10807"/>
                </a:cubicBezTo>
                <a:lnTo>
                  <a:pt x="21599" y="10807"/>
                </a:lnTo>
                <a:cubicBezTo>
                  <a:pt x="21599" y="10804"/>
                  <a:pt x="21600" y="10802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0802"/>
                  <a:pt x="0" y="10804"/>
                  <a:pt x="0" y="10807"/>
                </a:cubicBezTo>
                <a:close/>
              </a:path>
            </a:pathLst>
          </a:custGeom>
          <a:solidFill>
            <a:srgbClr val="9999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6155" name="AutoShape 11"/>
          <p:cNvSpPr>
            <a:spLocks noChangeArrowheads="1"/>
          </p:cNvSpPr>
          <p:nvPr/>
        </p:nvSpPr>
        <p:spPr bwMode="auto">
          <a:xfrm rot="8466482">
            <a:off x="515938" y="2228850"/>
            <a:ext cx="1390650" cy="1439863"/>
          </a:xfrm>
          <a:custGeom>
            <a:avLst/>
            <a:gdLst>
              <a:gd name="G0" fmla="+- 10357 0 0"/>
              <a:gd name="G1" fmla="+- -7501370 0 0"/>
              <a:gd name="G2" fmla="+- 0 0 -7501370"/>
              <a:gd name="T0" fmla="*/ 0 256 1"/>
              <a:gd name="T1" fmla="*/ 180 256 1"/>
              <a:gd name="G3" fmla="+- -7501370 T0 T1"/>
              <a:gd name="T2" fmla="*/ 0 256 1"/>
              <a:gd name="T3" fmla="*/ 90 256 1"/>
              <a:gd name="G4" fmla="+- -7501370 T2 T3"/>
              <a:gd name="G5" fmla="*/ G4 2 1"/>
              <a:gd name="T4" fmla="*/ 90 256 1"/>
              <a:gd name="T5" fmla="*/ 0 256 1"/>
              <a:gd name="G6" fmla="+- -7501370 T4 T5"/>
              <a:gd name="G7" fmla="*/ G6 2 1"/>
              <a:gd name="G8" fmla="abs -750137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10357"/>
              <a:gd name="G18" fmla="*/ 10357 1 2"/>
              <a:gd name="G19" fmla="+- G18 5400 0"/>
              <a:gd name="G20" fmla="cos G19 -7501370"/>
              <a:gd name="G21" fmla="sin G19 -7501370"/>
              <a:gd name="G22" fmla="+- G20 10800 0"/>
              <a:gd name="G23" fmla="+- G21 10800 0"/>
              <a:gd name="G24" fmla="+- 10800 0 G20"/>
              <a:gd name="G25" fmla="+- 10357 10800 0"/>
              <a:gd name="G26" fmla="?: G9 G17 G25"/>
              <a:gd name="G27" fmla="?: G9 0 21600"/>
              <a:gd name="G28" fmla="cos 10800 -7501370"/>
              <a:gd name="G29" fmla="sin 10800 -7501370"/>
              <a:gd name="G30" fmla="sin 10357 -7501370"/>
              <a:gd name="G31" fmla="+- G28 10800 0"/>
              <a:gd name="G32" fmla="+- G29 10800 0"/>
              <a:gd name="G33" fmla="+- G30 10800 0"/>
              <a:gd name="G34" fmla="?: G4 0 G31"/>
              <a:gd name="G35" fmla="?: -7501370 G34 0"/>
              <a:gd name="G36" fmla="?: G6 G35 G31"/>
              <a:gd name="G37" fmla="+- 21600 0 G36"/>
              <a:gd name="G38" fmla="?: G4 0 G33"/>
              <a:gd name="G39" fmla="?: -750137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6419 w 21600"/>
              <a:gd name="T15" fmla="*/ 1170 h 21600"/>
              <a:gd name="T16" fmla="*/ 10800 w 21600"/>
              <a:gd name="T17" fmla="*/ 443 h 21600"/>
              <a:gd name="T18" fmla="*/ 15181 w 21600"/>
              <a:gd name="T19" fmla="*/ 1170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6511" y="1372"/>
                </a:moveTo>
                <a:cubicBezTo>
                  <a:pt x="7858" y="760"/>
                  <a:pt x="9320" y="442"/>
                  <a:pt x="10800" y="443"/>
                </a:cubicBezTo>
                <a:cubicBezTo>
                  <a:pt x="12279" y="443"/>
                  <a:pt x="13741" y="760"/>
                  <a:pt x="15088" y="1372"/>
                </a:cubicBezTo>
                <a:lnTo>
                  <a:pt x="15272" y="969"/>
                </a:lnTo>
                <a:cubicBezTo>
                  <a:pt x="13867" y="330"/>
                  <a:pt x="12342" y="-1"/>
                  <a:pt x="10799" y="0"/>
                </a:cubicBezTo>
                <a:cubicBezTo>
                  <a:pt x="9257" y="0"/>
                  <a:pt x="7732" y="330"/>
                  <a:pt x="6327" y="969"/>
                </a:cubicBezTo>
                <a:close/>
              </a:path>
            </a:pathLst>
          </a:custGeom>
          <a:solidFill>
            <a:srgbClr val="9999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6157" name="Freeform 13"/>
          <p:cNvSpPr>
            <a:spLocks/>
          </p:cNvSpPr>
          <p:nvPr/>
        </p:nvSpPr>
        <p:spPr bwMode="auto">
          <a:xfrm>
            <a:off x="1908175" y="3822700"/>
            <a:ext cx="7234238" cy="3038475"/>
          </a:xfrm>
          <a:custGeom>
            <a:avLst/>
            <a:gdLst/>
            <a:ahLst/>
            <a:cxnLst>
              <a:cxn ang="0">
                <a:pos x="4557" y="0"/>
              </a:cxn>
              <a:cxn ang="0">
                <a:pos x="2045" y="0"/>
              </a:cxn>
              <a:cxn ang="0">
                <a:pos x="0" y="1914"/>
              </a:cxn>
            </a:cxnLst>
            <a:rect l="0" t="0" r="r" b="b"/>
            <a:pathLst>
              <a:path w="4557" h="1914">
                <a:moveTo>
                  <a:pt x="4557" y="0"/>
                </a:moveTo>
                <a:lnTo>
                  <a:pt x="2045" y="0"/>
                </a:lnTo>
                <a:lnTo>
                  <a:pt x="0" y="1914"/>
                </a:lnTo>
              </a:path>
            </a:pathLst>
          </a:custGeom>
          <a:noFill/>
          <a:ln w="28575" cap="flat" cmpd="sng">
            <a:solidFill>
              <a:schemeClr val="hlink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6161" name="Line 17"/>
          <p:cNvSpPr>
            <a:spLocks noChangeShapeType="1"/>
          </p:cNvSpPr>
          <p:nvPr/>
        </p:nvSpPr>
        <p:spPr bwMode="auto">
          <a:xfrm flipH="1">
            <a:off x="6978650" y="115888"/>
            <a:ext cx="2165350" cy="2011362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6162" name="Line 18"/>
          <p:cNvSpPr>
            <a:spLocks noChangeShapeType="1"/>
          </p:cNvSpPr>
          <p:nvPr/>
        </p:nvSpPr>
        <p:spPr bwMode="auto">
          <a:xfrm flipH="1" flipV="1">
            <a:off x="0" y="5661025"/>
            <a:ext cx="9144000" cy="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6167" name="Rectangle 23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2FB5A17-184C-4D1E-97A9-E9B4DD9C912F}" type="slidenum">
              <a:rPr lang="ja-JP" altLang="en-US"/>
              <a:pPr/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2004/08/17</a:t>
            </a:r>
            <a:endParaRPr lang="en-US" altLang="ja-JP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4758B3-3512-4B70-B261-B122288E8CD3}" type="slidenum">
              <a:rPr lang="ja-JP" altLang="en-US"/>
              <a:pPr/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2004/08/17</a:t>
            </a:r>
            <a:endParaRPr lang="en-US" altLang="ja-JP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514457-F669-4A70-B1CC-25277F7FE117}" type="slidenum">
              <a:rPr lang="ja-JP" altLang="en-US"/>
              <a:pPr/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2004/08/17</a:t>
            </a:r>
            <a:endParaRPr lang="en-US" altLang="ja-JP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4046AC-8DB6-4421-AA25-CE69985416FC}" type="slidenum">
              <a:rPr lang="ja-JP" altLang="en-US"/>
              <a:pPr/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2004/08/17</a:t>
            </a:r>
            <a:endParaRPr lang="en-US" altLang="ja-JP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A8FE04-8EDA-478D-A3EF-20838D97F17E}" type="slidenum">
              <a:rPr lang="ja-JP" altLang="en-US"/>
              <a:pPr/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2004/08/17</a:t>
            </a:r>
            <a:endParaRPr lang="en-US" altLang="ja-JP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C51D62-934B-4FF5-A9C5-023426EB568C}" type="slidenum">
              <a:rPr lang="ja-JP" altLang="en-US"/>
              <a:pPr/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2004/08/17</a:t>
            </a:r>
            <a:endParaRPr lang="en-US" altLang="ja-JP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67C939-FD45-41B2-8804-C32CE21F996D}" type="slidenum">
              <a:rPr lang="ja-JP" altLang="en-US"/>
              <a:pPr/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2004/08/17</a:t>
            </a:r>
            <a:endParaRPr lang="en-US" altLang="ja-JP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70CC3F-1916-409D-9195-B5B0FC72C85A}" type="slidenum">
              <a:rPr lang="ja-JP" altLang="en-US"/>
              <a:pPr/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2004/08/17</a:t>
            </a:r>
            <a:endParaRPr lang="en-US" altLang="ja-JP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32BEAB-8DE8-4545-A566-B1AE6467EF64}" type="slidenum">
              <a:rPr lang="ja-JP" altLang="en-US"/>
              <a:pPr/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2004/08/17</a:t>
            </a:r>
            <a:endParaRPr lang="en-US" altLang="ja-JP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27EDE8-0ED2-4E55-8F03-2C7BD8E6CD66}" type="slidenum">
              <a:rPr lang="ja-JP" altLang="en-US"/>
              <a:pPr/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2004/08/17</a:t>
            </a:r>
            <a:endParaRPr lang="en-US" altLang="ja-JP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B83F5A-6BC5-405E-A9F0-EB7A8A812F36}" type="slidenum">
              <a:rPr lang="ja-JP" altLang="en-US"/>
              <a:pPr/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" name="AutoShape 19"/>
          <p:cNvSpPr>
            <a:spLocks noChangeArrowheads="1"/>
          </p:cNvSpPr>
          <p:nvPr/>
        </p:nvSpPr>
        <p:spPr bwMode="auto">
          <a:xfrm flipH="1">
            <a:off x="1979613" y="5661025"/>
            <a:ext cx="7164387" cy="1196975"/>
          </a:xfrm>
          <a:prstGeom prst="rtTriangle">
            <a:avLst/>
          </a:prstGeom>
          <a:gradFill rotWithShape="1">
            <a:gsLst>
              <a:gs pos="0">
                <a:schemeClr val="accent2"/>
              </a:gs>
              <a:gs pos="50000">
                <a:schemeClr val="bg1"/>
              </a:gs>
              <a:gs pos="100000">
                <a:schemeClr val="accent2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044" name="AutoShape 20"/>
          <p:cNvSpPr>
            <a:spLocks noChangeArrowheads="1"/>
          </p:cNvSpPr>
          <p:nvPr/>
        </p:nvSpPr>
        <p:spPr bwMode="auto">
          <a:xfrm flipV="1">
            <a:off x="0" y="0"/>
            <a:ext cx="7164388" cy="1196975"/>
          </a:xfrm>
          <a:prstGeom prst="rtTriangle">
            <a:avLst/>
          </a:prstGeom>
          <a:gradFill rotWithShape="1">
            <a:gsLst>
              <a:gs pos="0">
                <a:schemeClr val="accent2"/>
              </a:gs>
              <a:gs pos="50000">
                <a:schemeClr val="bg1"/>
              </a:gs>
              <a:gs pos="100000">
                <a:schemeClr val="accent2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035" name="Freeform 11"/>
          <p:cNvSpPr>
            <a:spLocks/>
          </p:cNvSpPr>
          <p:nvPr/>
        </p:nvSpPr>
        <p:spPr bwMode="auto">
          <a:xfrm flipH="1">
            <a:off x="8243888" y="6237288"/>
            <a:ext cx="719137" cy="431800"/>
          </a:xfrm>
          <a:custGeom>
            <a:avLst/>
            <a:gdLst/>
            <a:ahLst/>
            <a:cxnLst>
              <a:cxn ang="0">
                <a:pos x="453" y="0"/>
              </a:cxn>
              <a:cxn ang="0">
                <a:pos x="272" y="272"/>
              </a:cxn>
              <a:cxn ang="0">
                <a:pos x="0" y="272"/>
              </a:cxn>
              <a:cxn ang="0">
                <a:pos x="0" y="0"/>
              </a:cxn>
              <a:cxn ang="0">
                <a:pos x="453" y="0"/>
              </a:cxn>
            </a:cxnLst>
            <a:rect l="0" t="0" r="r" b="b"/>
            <a:pathLst>
              <a:path w="453" h="272">
                <a:moveTo>
                  <a:pt x="453" y="0"/>
                </a:moveTo>
                <a:lnTo>
                  <a:pt x="272" y="272"/>
                </a:lnTo>
                <a:lnTo>
                  <a:pt x="0" y="272"/>
                </a:lnTo>
                <a:lnTo>
                  <a:pt x="0" y="0"/>
                </a:lnTo>
                <a:lnTo>
                  <a:pt x="453" y="0"/>
                </a:lnTo>
                <a:close/>
              </a:path>
            </a:pathLst>
          </a:custGeom>
          <a:solidFill>
            <a:srgbClr val="E9E9FF"/>
          </a:solidFill>
          <a:ln w="2857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1034" name="Freeform 10"/>
          <p:cNvSpPr>
            <a:spLocks/>
          </p:cNvSpPr>
          <p:nvPr/>
        </p:nvSpPr>
        <p:spPr bwMode="auto">
          <a:xfrm>
            <a:off x="322263" y="404813"/>
            <a:ext cx="8642350" cy="62642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946"/>
              </a:cxn>
              <a:cxn ang="0">
                <a:pos x="3856" y="3946"/>
              </a:cxn>
              <a:cxn ang="0">
                <a:pos x="4037" y="3674"/>
              </a:cxn>
              <a:cxn ang="0">
                <a:pos x="5444" y="3674"/>
              </a:cxn>
              <a:cxn ang="0">
                <a:pos x="5443" y="180"/>
              </a:cxn>
              <a:cxn ang="0">
                <a:pos x="5444" y="0"/>
              </a:cxn>
              <a:cxn ang="0">
                <a:pos x="0" y="0"/>
              </a:cxn>
            </a:cxnLst>
            <a:rect l="0" t="0" r="r" b="b"/>
            <a:pathLst>
              <a:path w="5444" h="3946">
                <a:moveTo>
                  <a:pt x="0" y="0"/>
                </a:moveTo>
                <a:lnTo>
                  <a:pt x="0" y="3946"/>
                </a:lnTo>
                <a:lnTo>
                  <a:pt x="3856" y="3946"/>
                </a:lnTo>
                <a:lnTo>
                  <a:pt x="4037" y="3674"/>
                </a:lnTo>
                <a:lnTo>
                  <a:pt x="5444" y="3674"/>
                </a:lnTo>
                <a:lnTo>
                  <a:pt x="5443" y="180"/>
                </a:lnTo>
                <a:lnTo>
                  <a:pt x="5444" y="0"/>
                </a:lnTo>
                <a:lnTo>
                  <a:pt x="0" y="0"/>
                </a:lnTo>
                <a:close/>
              </a:path>
            </a:pathLst>
          </a:custGeom>
          <a:solidFill>
            <a:srgbClr val="E9E9FF"/>
          </a:solidFill>
          <a:ln w="28575" cmpd="sng">
            <a:noFill/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1033" name="Freeform 9"/>
          <p:cNvSpPr>
            <a:spLocks/>
          </p:cNvSpPr>
          <p:nvPr/>
        </p:nvSpPr>
        <p:spPr bwMode="auto">
          <a:xfrm flipH="1">
            <a:off x="8174038" y="6165850"/>
            <a:ext cx="719137" cy="431800"/>
          </a:xfrm>
          <a:custGeom>
            <a:avLst/>
            <a:gdLst/>
            <a:ahLst/>
            <a:cxnLst>
              <a:cxn ang="0">
                <a:pos x="453" y="0"/>
              </a:cxn>
              <a:cxn ang="0">
                <a:pos x="272" y="272"/>
              </a:cxn>
              <a:cxn ang="0">
                <a:pos x="0" y="272"/>
              </a:cxn>
              <a:cxn ang="0">
                <a:pos x="0" y="0"/>
              </a:cxn>
              <a:cxn ang="0">
                <a:pos x="453" y="0"/>
              </a:cxn>
            </a:cxnLst>
            <a:rect l="0" t="0" r="r" b="b"/>
            <a:pathLst>
              <a:path w="453" h="272">
                <a:moveTo>
                  <a:pt x="453" y="0"/>
                </a:moveTo>
                <a:lnTo>
                  <a:pt x="272" y="272"/>
                </a:lnTo>
                <a:lnTo>
                  <a:pt x="0" y="272"/>
                </a:lnTo>
                <a:lnTo>
                  <a:pt x="0" y="0"/>
                </a:lnTo>
                <a:lnTo>
                  <a:pt x="453" y="0"/>
                </a:lnTo>
                <a:close/>
              </a:path>
            </a:pathLst>
          </a:custGeom>
          <a:solidFill>
            <a:schemeClr val="bg1"/>
          </a:solidFill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1031" name="Freeform 7"/>
          <p:cNvSpPr>
            <a:spLocks/>
          </p:cNvSpPr>
          <p:nvPr/>
        </p:nvSpPr>
        <p:spPr bwMode="auto">
          <a:xfrm>
            <a:off x="250825" y="333375"/>
            <a:ext cx="8642350" cy="62642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946"/>
              </a:cxn>
              <a:cxn ang="0">
                <a:pos x="3856" y="3946"/>
              </a:cxn>
              <a:cxn ang="0">
                <a:pos x="4037" y="3674"/>
              </a:cxn>
              <a:cxn ang="0">
                <a:pos x="5444" y="3674"/>
              </a:cxn>
              <a:cxn ang="0">
                <a:pos x="5443" y="180"/>
              </a:cxn>
              <a:cxn ang="0">
                <a:pos x="5444" y="0"/>
              </a:cxn>
              <a:cxn ang="0">
                <a:pos x="0" y="0"/>
              </a:cxn>
            </a:cxnLst>
            <a:rect l="0" t="0" r="r" b="b"/>
            <a:pathLst>
              <a:path w="5444" h="3946">
                <a:moveTo>
                  <a:pt x="0" y="0"/>
                </a:moveTo>
                <a:lnTo>
                  <a:pt x="0" y="3946"/>
                </a:lnTo>
                <a:lnTo>
                  <a:pt x="3856" y="3946"/>
                </a:lnTo>
                <a:lnTo>
                  <a:pt x="4037" y="3674"/>
                </a:lnTo>
                <a:lnTo>
                  <a:pt x="5444" y="3674"/>
                </a:lnTo>
                <a:lnTo>
                  <a:pt x="5443" y="180"/>
                </a:lnTo>
                <a:lnTo>
                  <a:pt x="544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28575" cmpd="sng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16013" y="609600"/>
            <a:ext cx="734218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kumimoji="0" sz="1400"/>
            </a:lvl1pPr>
          </a:lstStyle>
          <a:p>
            <a:r>
              <a:rPr lang="ja-JP" altLang="en-US"/>
              <a:t>2004/08/17</a:t>
            </a:r>
            <a:endParaRPr lang="en-US" altLang="ja-JP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 sz="1400"/>
            </a:lvl1pPr>
          </a:lstStyle>
          <a:p>
            <a:endParaRPr lang="en-US" altLang="ja-JP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47063" y="6237288"/>
            <a:ext cx="646112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400"/>
            </a:lvl1pPr>
          </a:lstStyle>
          <a:p>
            <a:fld id="{5549F9E0-0B75-485F-B3B1-F25B2A25E299}" type="slidenum">
              <a:rPr lang="ja-JP" altLang="en-US"/>
              <a:pPr/>
              <a:t>‹#›</a:t>
            </a:fld>
            <a:endParaRPr lang="en-US" altLang="ja-JP"/>
          </a:p>
        </p:txBody>
      </p:sp>
      <p:sp>
        <p:nvSpPr>
          <p:cNvPr id="1038" name="AutoShape 14"/>
          <p:cNvSpPr>
            <a:spLocks noChangeArrowheads="1"/>
          </p:cNvSpPr>
          <p:nvPr/>
        </p:nvSpPr>
        <p:spPr bwMode="auto">
          <a:xfrm rot="13436319">
            <a:off x="530225" y="579438"/>
            <a:ext cx="1428750" cy="1343025"/>
          </a:xfrm>
          <a:custGeom>
            <a:avLst/>
            <a:gdLst>
              <a:gd name="G0" fmla="+- 10529 0 0"/>
              <a:gd name="G1" fmla="+- -8374817 0 0"/>
              <a:gd name="G2" fmla="+- 0 0 -8374817"/>
              <a:gd name="T0" fmla="*/ 0 256 1"/>
              <a:gd name="T1" fmla="*/ 180 256 1"/>
              <a:gd name="G3" fmla="+- -8374817 T0 T1"/>
              <a:gd name="T2" fmla="*/ 0 256 1"/>
              <a:gd name="T3" fmla="*/ 90 256 1"/>
              <a:gd name="G4" fmla="+- -8374817 T2 T3"/>
              <a:gd name="G5" fmla="*/ G4 2 1"/>
              <a:gd name="T4" fmla="*/ 90 256 1"/>
              <a:gd name="T5" fmla="*/ 0 256 1"/>
              <a:gd name="G6" fmla="+- -8374817 T4 T5"/>
              <a:gd name="G7" fmla="*/ G6 2 1"/>
              <a:gd name="G8" fmla="abs -8374817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10529"/>
              <a:gd name="G18" fmla="*/ 10529 1 2"/>
              <a:gd name="G19" fmla="+- G18 5400 0"/>
              <a:gd name="G20" fmla="cos G19 -8374817"/>
              <a:gd name="G21" fmla="sin G19 -8374817"/>
              <a:gd name="G22" fmla="+- G20 10800 0"/>
              <a:gd name="G23" fmla="+- G21 10800 0"/>
              <a:gd name="G24" fmla="+- 10800 0 G20"/>
              <a:gd name="G25" fmla="+- 10529 10800 0"/>
              <a:gd name="G26" fmla="?: G9 G17 G25"/>
              <a:gd name="G27" fmla="?: G9 0 21600"/>
              <a:gd name="G28" fmla="cos 10800 -8374817"/>
              <a:gd name="G29" fmla="sin 10800 -8374817"/>
              <a:gd name="G30" fmla="sin 10529 -8374817"/>
              <a:gd name="G31" fmla="+- G28 10800 0"/>
              <a:gd name="G32" fmla="+- G29 10800 0"/>
              <a:gd name="G33" fmla="+- G30 10800 0"/>
              <a:gd name="G34" fmla="?: G4 0 G31"/>
              <a:gd name="G35" fmla="?: -8374817 G34 0"/>
              <a:gd name="G36" fmla="?: G6 G35 G31"/>
              <a:gd name="G37" fmla="+- 21600 0 G36"/>
              <a:gd name="G38" fmla="?: G4 0 G33"/>
              <a:gd name="G39" fmla="?: -8374817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4264 w 21600"/>
              <a:gd name="T15" fmla="*/ 2371 h 21600"/>
              <a:gd name="T16" fmla="*/ 10800 w 21600"/>
              <a:gd name="T17" fmla="*/ 271 h 21600"/>
              <a:gd name="T18" fmla="*/ 17336 w 21600"/>
              <a:gd name="T19" fmla="*/ 2371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4348" y="2479"/>
                </a:moveTo>
                <a:cubicBezTo>
                  <a:pt x="6194" y="1047"/>
                  <a:pt x="8463" y="270"/>
                  <a:pt x="10800" y="271"/>
                </a:cubicBezTo>
                <a:cubicBezTo>
                  <a:pt x="13136" y="271"/>
                  <a:pt x="15405" y="1047"/>
                  <a:pt x="17251" y="2479"/>
                </a:cubicBezTo>
                <a:lnTo>
                  <a:pt x="17417" y="2265"/>
                </a:lnTo>
                <a:cubicBezTo>
                  <a:pt x="15524" y="796"/>
                  <a:pt x="13196" y="-1"/>
                  <a:pt x="10799" y="0"/>
                </a:cubicBezTo>
                <a:cubicBezTo>
                  <a:pt x="8403" y="0"/>
                  <a:pt x="6075" y="796"/>
                  <a:pt x="4182" y="2265"/>
                </a:cubicBezTo>
                <a:close/>
              </a:path>
            </a:pathLst>
          </a:custGeom>
          <a:solidFill>
            <a:srgbClr val="9999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040" name="AutoShape 16"/>
          <p:cNvSpPr>
            <a:spLocks noChangeArrowheads="1"/>
          </p:cNvSpPr>
          <p:nvPr/>
        </p:nvSpPr>
        <p:spPr bwMode="auto">
          <a:xfrm rot="-289320">
            <a:off x="671513" y="444500"/>
            <a:ext cx="1347787" cy="1271588"/>
          </a:xfrm>
          <a:custGeom>
            <a:avLst/>
            <a:gdLst>
              <a:gd name="G0" fmla="+- 10466 0 0"/>
              <a:gd name="G1" fmla="+- -8214226 0 0"/>
              <a:gd name="G2" fmla="+- 0 0 -8214226"/>
              <a:gd name="T0" fmla="*/ 0 256 1"/>
              <a:gd name="T1" fmla="*/ 180 256 1"/>
              <a:gd name="G3" fmla="+- -8214226 T0 T1"/>
              <a:gd name="T2" fmla="*/ 0 256 1"/>
              <a:gd name="T3" fmla="*/ 90 256 1"/>
              <a:gd name="G4" fmla="+- -8214226 T2 T3"/>
              <a:gd name="G5" fmla="*/ G4 2 1"/>
              <a:gd name="T4" fmla="*/ 90 256 1"/>
              <a:gd name="T5" fmla="*/ 0 256 1"/>
              <a:gd name="G6" fmla="+- -8214226 T4 T5"/>
              <a:gd name="G7" fmla="*/ G6 2 1"/>
              <a:gd name="G8" fmla="abs -8214226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10466"/>
              <a:gd name="G18" fmla="*/ 10466 1 2"/>
              <a:gd name="G19" fmla="+- G18 5400 0"/>
              <a:gd name="G20" fmla="cos G19 -8214226"/>
              <a:gd name="G21" fmla="sin G19 -8214226"/>
              <a:gd name="G22" fmla="+- G20 10800 0"/>
              <a:gd name="G23" fmla="+- G21 10800 0"/>
              <a:gd name="G24" fmla="+- 10800 0 G20"/>
              <a:gd name="G25" fmla="+- 10466 10800 0"/>
              <a:gd name="G26" fmla="?: G9 G17 G25"/>
              <a:gd name="G27" fmla="?: G9 0 21600"/>
              <a:gd name="G28" fmla="cos 10800 -8214226"/>
              <a:gd name="G29" fmla="sin 10800 -8214226"/>
              <a:gd name="G30" fmla="sin 10466 -8214226"/>
              <a:gd name="G31" fmla="+- G28 10800 0"/>
              <a:gd name="G32" fmla="+- G29 10800 0"/>
              <a:gd name="G33" fmla="+- G30 10800 0"/>
              <a:gd name="G34" fmla="?: G4 0 G31"/>
              <a:gd name="G35" fmla="?: -8214226 G34 0"/>
              <a:gd name="G36" fmla="?: G6 G35 G31"/>
              <a:gd name="G37" fmla="+- 21600 0 G36"/>
              <a:gd name="G38" fmla="?: G4 0 G33"/>
              <a:gd name="G39" fmla="?: -8214226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4649 w 21600"/>
              <a:gd name="T15" fmla="*/ 2126 h 21600"/>
              <a:gd name="T16" fmla="*/ 10800 w 21600"/>
              <a:gd name="T17" fmla="*/ 334 h 21600"/>
              <a:gd name="T18" fmla="*/ 16951 w 21600"/>
              <a:gd name="T19" fmla="*/ 2126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4746" y="2262"/>
                </a:moveTo>
                <a:cubicBezTo>
                  <a:pt x="6515" y="1007"/>
                  <a:pt x="8631" y="333"/>
                  <a:pt x="10800" y="334"/>
                </a:cubicBezTo>
                <a:cubicBezTo>
                  <a:pt x="12968" y="334"/>
                  <a:pt x="15084" y="1007"/>
                  <a:pt x="16853" y="2262"/>
                </a:cubicBezTo>
                <a:lnTo>
                  <a:pt x="17046" y="1989"/>
                </a:lnTo>
                <a:cubicBezTo>
                  <a:pt x="15221" y="695"/>
                  <a:pt x="13038" y="-1"/>
                  <a:pt x="10799" y="0"/>
                </a:cubicBezTo>
                <a:cubicBezTo>
                  <a:pt x="8561" y="0"/>
                  <a:pt x="6378" y="695"/>
                  <a:pt x="4553" y="1989"/>
                </a:cubicBezTo>
                <a:close/>
              </a:path>
            </a:pathLst>
          </a:custGeom>
          <a:solidFill>
            <a:srgbClr val="9999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041" name="Freeform 17"/>
          <p:cNvSpPr>
            <a:spLocks/>
          </p:cNvSpPr>
          <p:nvPr/>
        </p:nvSpPr>
        <p:spPr bwMode="auto">
          <a:xfrm>
            <a:off x="425450" y="698500"/>
            <a:ext cx="8193088" cy="9144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62" y="576"/>
              </a:cxn>
              <a:cxn ang="0">
                <a:pos x="5161" y="576"/>
              </a:cxn>
            </a:cxnLst>
            <a:rect l="0" t="0" r="r" b="b"/>
            <a:pathLst>
              <a:path w="5161" h="576">
                <a:moveTo>
                  <a:pt x="0" y="0"/>
                </a:moveTo>
                <a:lnTo>
                  <a:pt x="462" y="576"/>
                </a:lnTo>
                <a:lnTo>
                  <a:pt x="5161" y="576"/>
                </a:lnTo>
              </a:path>
            </a:pathLst>
          </a:custGeom>
          <a:noFill/>
          <a:ln w="28575" cmpd="sng">
            <a:solidFill>
              <a:schemeClr val="hlink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1037" name="AutoShape 13"/>
          <p:cNvSpPr>
            <a:spLocks noChangeArrowheads="1"/>
          </p:cNvSpPr>
          <p:nvPr/>
        </p:nvSpPr>
        <p:spPr bwMode="auto">
          <a:xfrm rot="16200000">
            <a:off x="691357" y="542131"/>
            <a:ext cx="1295400" cy="1309687"/>
          </a:xfrm>
          <a:custGeom>
            <a:avLst/>
            <a:gdLst>
              <a:gd name="G0" fmla="+- 10258 0 0"/>
              <a:gd name="G1" fmla="+- 11793917 0 0"/>
              <a:gd name="G2" fmla="+- 0 0 11793917"/>
              <a:gd name="T0" fmla="*/ 0 256 1"/>
              <a:gd name="T1" fmla="*/ 180 256 1"/>
              <a:gd name="G3" fmla="+- 11793917 T0 T1"/>
              <a:gd name="T2" fmla="*/ 0 256 1"/>
              <a:gd name="T3" fmla="*/ 90 256 1"/>
              <a:gd name="G4" fmla="+- 11793917 T2 T3"/>
              <a:gd name="G5" fmla="*/ G4 2 1"/>
              <a:gd name="T4" fmla="*/ 90 256 1"/>
              <a:gd name="T5" fmla="*/ 0 256 1"/>
              <a:gd name="G6" fmla="+- 11793917 T4 T5"/>
              <a:gd name="G7" fmla="*/ G6 2 1"/>
              <a:gd name="G8" fmla="abs 11793917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10258"/>
              <a:gd name="G18" fmla="*/ 10258 1 2"/>
              <a:gd name="G19" fmla="+- G18 5400 0"/>
              <a:gd name="G20" fmla="cos G19 11793917"/>
              <a:gd name="G21" fmla="sin G19 11793917"/>
              <a:gd name="G22" fmla="+- G20 10800 0"/>
              <a:gd name="G23" fmla="+- G21 10800 0"/>
              <a:gd name="G24" fmla="+- 10800 0 G20"/>
              <a:gd name="G25" fmla="+- 10258 10800 0"/>
              <a:gd name="G26" fmla="?: G9 G17 G25"/>
              <a:gd name="G27" fmla="?: G9 0 21600"/>
              <a:gd name="G28" fmla="cos 10800 11793917"/>
              <a:gd name="G29" fmla="sin 10800 11793917"/>
              <a:gd name="G30" fmla="sin 10258 11793917"/>
              <a:gd name="G31" fmla="+- G28 10800 0"/>
              <a:gd name="G32" fmla="+- G29 10800 0"/>
              <a:gd name="G33" fmla="+- G30 10800 0"/>
              <a:gd name="G34" fmla="?: G4 0 G31"/>
              <a:gd name="G35" fmla="?: 11793917 G34 0"/>
              <a:gd name="G36" fmla="?: G6 G35 G31"/>
              <a:gd name="G37" fmla="+- 21600 0 G36"/>
              <a:gd name="G38" fmla="?: G4 0 G33"/>
              <a:gd name="G39" fmla="?: 11793917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271 w 21600"/>
              <a:gd name="T15" fmla="*/ 10807 h 21600"/>
              <a:gd name="T16" fmla="*/ 10800 w 21600"/>
              <a:gd name="T17" fmla="*/ 542 h 21600"/>
              <a:gd name="T18" fmla="*/ 21329 w 21600"/>
              <a:gd name="T19" fmla="*/ 10807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542" y="10807"/>
                </a:moveTo>
                <a:cubicBezTo>
                  <a:pt x="542" y="10804"/>
                  <a:pt x="542" y="10802"/>
                  <a:pt x="542" y="10800"/>
                </a:cubicBezTo>
                <a:cubicBezTo>
                  <a:pt x="542" y="5134"/>
                  <a:pt x="5134" y="542"/>
                  <a:pt x="10800" y="542"/>
                </a:cubicBezTo>
                <a:cubicBezTo>
                  <a:pt x="16465" y="542"/>
                  <a:pt x="21058" y="5134"/>
                  <a:pt x="21058" y="10800"/>
                </a:cubicBezTo>
                <a:cubicBezTo>
                  <a:pt x="21058" y="10802"/>
                  <a:pt x="21057" y="10804"/>
                  <a:pt x="21057" y="10807"/>
                </a:cubicBezTo>
                <a:lnTo>
                  <a:pt x="21599" y="10807"/>
                </a:lnTo>
                <a:cubicBezTo>
                  <a:pt x="21599" y="10804"/>
                  <a:pt x="21600" y="10802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0802"/>
                  <a:pt x="0" y="10804"/>
                  <a:pt x="0" y="10807"/>
                </a:cubicBezTo>
                <a:close/>
              </a:path>
            </a:pathLst>
          </a:custGeom>
          <a:solidFill>
            <a:srgbClr val="9999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042" name="AutoShape 18"/>
          <p:cNvSpPr>
            <a:spLocks noChangeArrowheads="1"/>
          </p:cNvSpPr>
          <p:nvPr/>
        </p:nvSpPr>
        <p:spPr bwMode="auto">
          <a:xfrm rot="8466482">
            <a:off x="714375" y="536575"/>
            <a:ext cx="1295400" cy="1322388"/>
          </a:xfrm>
          <a:custGeom>
            <a:avLst/>
            <a:gdLst>
              <a:gd name="G0" fmla="+- 10357 0 0"/>
              <a:gd name="G1" fmla="+- -7501370 0 0"/>
              <a:gd name="G2" fmla="+- 0 0 -7501370"/>
              <a:gd name="T0" fmla="*/ 0 256 1"/>
              <a:gd name="T1" fmla="*/ 180 256 1"/>
              <a:gd name="G3" fmla="+- -7501370 T0 T1"/>
              <a:gd name="T2" fmla="*/ 0 256 1"/>
              <a:gd name="T3" fmla="*/ 90 256 1"/>
              <a:gd name="G4" fmla="+- -7501370 T2 T3"/>
              <a:gd name="G5" fmla="*/ G4 2 1"/>
              <a:gd name="T4" fmla="*/ 90 256 1"/>
              <a:gd name="T5" fmla="*/ 0 256 1"/>
              <a:gd name="G6" fmla="+- -7501370 T4 T5"/>
              <a:gd name="G7" fmla="*/ G6 2 1"/>
              <a:gd name="G8" fmla="abs -750137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10357"/>
              <a:gd name="G18" fmla="*/ 10357 1 2"/>
              <a:gd name="G19" fmla="+- G18 5400 0"/>
              <a:gd name="G20" fmla="cos G19 -7501370"/>
              <a:gd name="G21" fmla="sin G19 -7501370"/>
              <a:gd name="G22" fmla="+- G20 10800 0"/>
              <a:gd name="G23" fmla="+- G21 10800 0"/>
              <a:gd name="G24" fmla="+- 10800 0 G20"/>
              <a:gd name="G25" fmla="+- 10357 10800 0"/>
              <a:gd name="G26" fmla="?: G9 G17 G25"/>
              <a:gd name="G27" fmla="?: G9 0 21600"/>
              <a:gd name="G28" fmla="cos 10800 -7501370"/>
              <a:gd name="G29" fmla="sin 10800 -7501370"/>
              <a:gd name="G30" fmla="sin 10357 -7501370"/>
              <a:gd name="G31" fmla="+- G28 10800 0"/>
              <a:gd name="G32" fmla="+- G29 10800 0"/>
              <a:gd name="G33" fmla="+- G30 10800 0"/>
              <a:gd name="G34" fmla="?: G4 0 G31"/>
              <a:gd name="G35" fmla="?: -7501370 G34 0"/>
              <a:gd name="G36" fmla="?: G6 G35 G31"/>
              <a:gd name="G37" fmla="+- 21600 0 G36"/>
              <a:gd name="G38" fmla="?: G4 0 G33"/>
              <a:gd name="G39" fmla="?: -750137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6419 w 21600"/>
              <a:gd name="T15" fmla="*/ 1170 h 21600"/>
              <a:gd name="T16" fmla="*/ 10800 w 21600"/>
              <a:gd name="T17" fmla="*/ 443 h 21600"/>
              <a:gd name="T18" fmla="*/ 15181 w 21600"/>
              <a:gd name="T19" fmla="*/ 1170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6511" y="1372"/>
                </a:moveTo>
                <a:cubicBezTo>
                  <a:pt x="7858" y="760"/>
                  <a:pt x="9320" y="442"/>
                  <a:pt x="10800" y="443"/>
                </a:cubicBezTo>
                <a:cubicBezTo>
                  <a:pt x="12279" y="443"/>
                  <a:pt x="13741" y="760"/>
                  <a:pt x="15088" y="1372"/>
                </a:cubicBezTo>
                <a:lnTo>
                  <a:pt x="15272" y="969"/>
                </a:lnTo>
                <a:cubicBezTo>
                  <a:pt x="13867" y="330"/>
                  <a:pt x="12342" y="-1"/>
                  <a:pt x="10799" y="0"/>
                </a:cubicBezTo>
                <a:cubicBezTo>
                  <a:pt x="9257" y="0"/>
                  <a:pt x="7732" y="330"/>
                  <a:pt x="6327" y="969"/>
                </a:cubicBezTo>
                <a:close/>
              </a:path>
            </a:pathLst>
          </a:custGeom>
          <a:solidFill>
            <a:srgbClr val="9999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Times New Roman" charset="0"/>
          <a:ea typeface="ＭＳ Ｐゴシック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Times New Roman" charset="0"/>
          <a:ea typeface="ＭＳ Ｐゴシック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Times New Roman" charset="0"/>
          <a:ea typeface="ＭＳ Ｐゴシック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Times New Roman" charset="0"/>
          <a:ea typeface="ＭＳ Ｐゴシック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Times New Roman" charset="0"/>
          <a:ea typeface="ＭＳ Ｐゴシック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Times New Roman" charset="0"/>
          <a:ea typeface="ＭＳ Ｐゴシック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Times New Roman" charset="0"/>
          <a:ea typeface="ＭＳ Ｐゴシック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Times New Roman" charset="0"/>
          <a:ea typeface="ＭＳ Ｐゴシック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Times New Roman" charset="0"/>
        <a:buChar char="ﻪ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CCCCFF"/>
        </a:buClr>
        <a:buFont typeface="Times New Roman" charset="0"/>
        <a:buChar char="ﻩ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9966FF"/>
        </a:buClr>
        <a:buFont typeface="Times New Roman" charset="0"/>
        <a:buChar char="ﻯ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66CCFF"/>
        </a:buClr>
        <a:buFont typeface="Times New Roman" charset="0"/>
        <a:buChar char="ﻳ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CC00CC"/>
        </a:buClr>
        <a:buFont typeface="Times New Roman" charset="0"/>
        <a:buChar char="ﻬ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CC00CC"/>
        </a:buClr>
        <a:buFont typeface="Times New Roman" charset="0"/>
        <a:buChar char="ﻬ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CC00CC"/>
        </a:buClr>
        <a:buFont typeface="Times New Roman" charset="0"/>
        <a:buChar char="ﻬ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CC00CC"/>
        </a:buClr>
        <a:buFont typeface="Times New Roman" charset="0"/>
        <a:buChar char="ﻬ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CC00CC"/>
        </a:buClr>
        <a:buFont typeface="Times New Roman" charset="0"/>
        <a:buChar char="ﻬ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3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/>
          <a:p>
            <a:fld id="{21410D98-8DB2-42F9-A9E9-DE3DF64722EE}" type="slidenum">
              <a:rPr lang="ja-JP" altLang="en-US"/>
              <a:pPr/>
              <a:t>1</a:t>
            </a:fld>
            <a:endParaRPr lang="en-US" altLang="ja-JP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sz="3200" dirty="0"/>
              <a:t>專門替中國人寫的英文基本</a:t>
            </a:r>
            <a:r>
              <a:rPr lang="zh-TW" altLang="en-US" sz="3200" dirty="0" smtClean="0"/>
              <a:t>文法</a:t>
            </a:r>
            <a:r>
              <a:rPr lang="en-US" altLang="zh-TW" sz="3200" dirty="0" smtClean="0"/>
              <a:t/>
            </a:r>
            <a:br>
              <a:rPr lang="en-US" altLang="zh-TW" sz="3200" dirty="0" smtClean="0"/>
            </a:br>
            <a:r>
              <a:rPr lang="en-US" altLang="zh-TW" sz="3200" dirty="0" smtClean="0"/>
              <a:t>						</a:t>
            </a:r>
            <a:r>
              <a:rPr lang="zh-TW" altLang="en-US" sz="2400" dirty="0" smtClean="0"/>
              <a:t>李家同</a:t>
            </a:r>
            <a:r>
              <a:rPr lang="en-US" altLang="zh-TW" sz="2400" dirty="0" smtClean="0"/>
              <a:t>,</a:t>
            </a:r>
            <a:r>
              <a:rPr lang="zh-TW" altLang="en-US" sz="2400" dirty="0" smtClean="0"/>
              <a:t>海柏</a:t>
            </a:r>
            <a:r>
              <a:rPr lang="en-US" altLang="zh-TW" sz="3200" dirty="0" smtClean="0"/>
              <a:t/>
            </a:r>
            <a:br>
              <a:rPr lang="en-US" altLang="zh-TW" sz="3200" dirty="0" smtClean="0"/>
            </a:br>
            <a:r>
              <a:rPr lang="en-US" altLang="zh-TW" sz="2800" dirty="0" smtClean="0"/>
              <a:t>Lesson </a:t>
            </a:r>
            <a:r>
              <a:rPr lang="en-US" altLang="zh-TW" sz="2800" dirty="0" smtClean="0"/>
              <a:t>2:</a:t>
            </a:r>
            <a:br>
              <a:rPr lang="en-US" altLang="zh-TW" sz="2800" dirty="0" smtClean="0"/>
            </a:br>
            <a:r>
              <a:rPr lang="en-US" altLang="zh-TW" sz="2800" dirty="0" smtClean="0"/>
              <a:t>	</a:t>
            </a:r>
            <a:r>
              <a:rPr lang="zh-TW" altLang="en-US" sz="2800" dirty="0" smtClean="0"/>
              <a:t>快快樂樂</a:t>
            </a:r>
            <a:r>
              <a:rPr lang="zh-TW" altLang="en-US" sz="2800" dirty="0" smtClean="0"/>
              <a:t>學英文</a:t>
            </a:r>
            <a:r>
              <a:rPr lang="en-US" altLang="zh-TW" sz="2800" dirty="0" smtClean="0"/>
              <a:t/>
            </a:r>
            <a:br>
              <a:rPr lang="en-US" altLang="zh-TW" sz="2800" dirty="0" smtClean="0"/>
            </a:br>
            <a:r>
              <a:rPr lang="en-US" altLang="zh-TW" sz="2800" dirty="0" smtClean="0"/>
              <a:t>		</a:t>
            </a:r>
            <a:r>
              <a:rPr lang="zh-TW" altLang="en-US" sz="2800" dirty="0" smtClean="0"/>
              <a:t>之</a:t>
            </a:r>
            <a:r>
              <a:rPr lang="en-US" altLang="zh-TW" sz="2800" dirty="0" smtClean="0"/>
              <a:t/>
            </a:r>
            <a:br>
              <a:rPr lang="en-US" altLang="zh-TW" sz="2800" dirty="0" smtClean="0"/>
            </a:br>
            <a:r>
              <a:rPr lang="en-US" altLang="zh-TW" sz="2800" dirty="0" smtClean="0"/>
              <a:t>	</a:t>
            </a:r>
            <a:r>
              <a:rPr lang="zh-TW" altLang="en-US" sz="2800" dirty="0" smtClean="0"/>
              <a:t>過去式與完成式</a:t>
            </a:r>
            <a:endParaRPr lang="en-US" altLang="ja-JP" sz="2800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ja-JP" dirty="0" smtClean="0"/>
              <a:t>2010/01/19</a:t>
            </a:r>
            <a:endParaRPr lang="en-US" altLang="ja-JP" dirty="0"/>
          </a:p>
          <a:p>
            <a:r>
              <a:rPr lang="zh-TW" altLang="en-US" dirty="0" smtClean="0"/>
              <a:t>劉文龍</a:t>
            </a:r>
            <a:endParaRPr lang="en-US" altLang="ja-JP" dirty="0"/>
          </a:p>
        </p:txBody>
      </p:sp>
      <p:sp>
        <p:nvSpPr>
          <p:cNvPr id="5" name="文字方塊 4"/>
          <p:cNvSpPr txBox="1"/>
          <p:nvPr/>
        </p:nvSpPr>
        <p:spPr>
          <a:xfrm>
            <a:off x="6715140" y="6429396"/>
            <a:ext cx="23214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err="1" smtClean="0"/>
              <a:t>MCLab</a:t>
            </a:r>
            <a:r>
              <a:rPr lang="en-US" altLang="zh-TW" dirty="0" smtClean="0"/>
              <a:t>/CS/CCU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96053-CF0B-40F9-A814-B3FE6CB591CE}" type="slidenum">
              <a:rPr lang="ja-JP" altLang="en-US"/>
              <a:pPr/>
              <a:t>2</a:t>
            </a:fld>
            <a:endParaRPr lang="en-US" altLang="ja-JP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Outline</a:t>
            </a:r>
            <a:endParaRPr lang="en-US" altLang="ja-JP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dirty="0" smtClean="0"/>
              <a:t>Chapter3</a:t>
            </a:r>
            <a:r>
              <a:rPr lang="zh-TW" altLang="en-US" dirty="0" smtClean="0"/>
              <a:t>：過去式和過去進行式</a:t>
            </a:r>
            <a:endParaRPr lang="en-US" altLang="zh-TW" dirty="0" smtClean="0"/>
          </a:p>
          <a:p>
            <a:pPr lvl="1"/>
            <a:r>
              <a:rPr lang="zh-TW" altLang="en-US" dirty="0"/>
              <a:t>過去</a:t>
            </a:r>
            <a:r>
              <a:rPr lang="zh-TW" altLang="en-US" dirty="0" smtClean="0"/>
              <a:t>式</a:t>
            </a:r>
            <a:endParaRPr lang="en-US" altLang="zh-TW" dirty="0" smtClean="0"/>
          </a:p>
          <a:p>
            <a:pPr lvl="1"/>
            <a:r>
              <a:rPr lang="zh-TW" altLang="en-US" dirty="0"/>
              <a:t>過去</a:t>
            </a:r>
            <a:r>
              <a:rPr lang="zh-TW" altLang="en-US" dirty="0" smtClean="0"/>
              <a:t>進行式</a:t>
            </a:r>
            <a:endParaRPr lang="en-US" altLang="ja-JP" dirty="0" smtClean="0"/>
          </a:p>
          <a:p>
            <a:r>
              <a:rPr lang="en-US" altLang="zh-TW" dirty="0" smtClean="0"/>
              <a:t>Chapter4</a:t>
            </a:r>
            <a:r>
              <a:rPr lang="zh-TW" altLang="en-US" dirty="0" smtClean="0"/>
              <a:t>：完成式</a:t>
            </a:r>
            <a:endParaRPr lang="en-US" altLang="zh-TW" dirty="0" smtClean="0"/>
          </a:p>
          <a:p>
            <a:pPr lvl="1"/>
            <a:r>
              <a:rPr lang="zh-TW" altLang="en-US" dirty="0"/>
              <a:t>現在完成</a:t>
            </a:r>
            <a:r>
              <a:rPr lang="zh-TW" altLang="en-US" dirty="0" smtClean="0"/>
              <a:t>式</a:t>
            </a:r>
            <a:endParaRPr lang="en-US" altLang="zh-TW" dirty="0" smtClean="0"/>
          </a:p>
          <a:p>
            <a:pPr lvl="1"/>
            <a:r>
              <a:rPr lang="zh-TW" altLang="en-US" dirty="0"/>
              <a:t>現在完成</a:t>
            </a:r>
            <a:r>
              <a:rPr lang="zh-TW" altLang="en-US" dirty="0" smtClean="0"/>
              <a:t>進行式</a:t>
            </a:r>
            <a:endParaRPr lang="en-US" altLang="zh-TW" dirty="0" smtClean="0"/>
          </a:p>
          <a:p>
            <a:pPr lvl="1"/>
            <a:r>
              <a:rPr lang="zh-TW" altLang="en-US" dirty="0"/>
              <a:t>過去完成</a:t>
            </a:r>
            <a:r>
              <a:rPr lang="zh-TW" altLang="en-US" dirty="0" smtClean="0"/>
              <a:t>式和過去完成進行式</a:t>
            </a:r>
            <a:endParaRPr lang="en-US" altLang="zh-TW" dirty="0" smtClean="0"/>
          </a:p>
          <a:p>
            <a:endParaRPr lang="en-US" altLang="ja-JP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過去式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591072"/>
          </a:xfrm>
        </p:spPr>
        <p:txBody>
          <a:bodyPr/>
          <a:lstStyle/>
          <a:p>
            <a:r>
              <a:rPr lang="zh-TW" altLang="en-US" dirty="0" smtClean="0"/>
              <a:t>過去式：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def.</a:t>
            </a:r>
            <a:r>
              <a:rPr lang="zh-TW" altLang="en-US" dirty="0" smtClean="0"/>
              <a:t>：指過去所發生的事</a:t>
            </a:r>
            <a:endParaRPr lang="en-US" altLang="zh-TW" dirty="0" smtClean="0"/>
          </a:p>
          <a:p>
            <a:pPr lvl="1"/>
            <a:r>
              <a:rPr lang="zh-TW" altLang="en-US" dirty="0"/>
              <a:t>動詞使用過去</a:t>
            </a:r>
            <a:r>
              <a:rPr lang="zh-TW" altLang="en-US" dirty="0" smtClean="0"/>
              <a:t>式</a:t>
            </a:r>
            <a:endParaRPr lang="en-US" altLang="zh-TW" dirty="0" smtClean="0"/>
          </a:p>
          <a:p>
            <a:pPr lvl="1"/>
            <a:endParaRPr lang="en-US" altLang="zh-TW" dirty="0" smtClean="0"/>
          </a:p>
          <a:p>
            <a:endParaRPr lang="en-US" altLang="zh-TW" dirty="0" smtClean="0"/>
          </a:p>
          <a:p>
            <a:r>
              <a:rPr lang="zh-TW" altLang="en-US" dirty="0" smtClean="0"/>
              <a:t>注意</a:t>
            </a:r>
            <a:r>
              <a:rPr lang="zh-TW" altLang="en-US" dirty="0" smtClean="0"/>
              <a:t>使用時機，該用過去式</a:t>
            </a:r>
            <a:r>
              <a:rPr lang="zh-TW" altLang="en-US" dirty="0"/>
              <a:t>再</a:t>
            </a:r>
            <a:r>
              <a:rPr lang="zh-TW" altLang="en-US" dirty="0" smtClean="0"/>
              <a:t>用</a:t>
            </a:r>
            <a:r>
              <a:rPr lang="en-US" altLang="zh-TW" dirty="0" smtClean="0"/>
              <a:t>!!</a:t>
            </a:r>
          </a:p>
          <a:p>
            <a:pPr lvl="1"/>
            <a:r>
              <a:rPr lang="en-US" altLang="zh-TW" dirty="0" smtClean="0"/>
              <a:t>Ex: </a:t>
            </a:r>
            <a:endParaRPr lang="en-US" altLang="zh-TW" dirty="0" smtClean="0"/>
          </a:p>
          <a:p>
            <a:pPr lvl="2"/>
            <a:r>
              <a:rPr lang="en-US" altLang="zh-TW" dirty="0" smtClean="0"/>
              <a:t>He </a:t>
            </a:r>
            <a:r>
              <a:rPr lang="en-US" altLang="zh-TW" dirty="0" smtClean="0"/>
              <a:t>was a good </a:t>
            </a:r>
            <a:r>
              <a:rPr lang="en-US" altLang="zh-TW" dirty="0" smtClean="0"/>
              <a:t>boy.</a:t>
            </a:r>
            <a:endParaRPr lang="en-US" altLang="zh-TW" dirty="0"/>
          </a:p>
          <a:p>
            <a:pPr lvl="2"/>
            <a:r>
              <a:rPr lang="en-US" altLang="zh-TW" dirty="0" smtClean="0"/>
              <a:t>She </a:t>
            </a:r>
            <a:r>
              <a:rPr lang="en-US" altLang="zh-TW" dirty="0" smtClean="0"/>
              <a:t>was such a nice girl.</a:t>
            </a:r>
          </a:p>
          <a:p>
            <a:pPr lvl="1"/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758B3-3512-4B70-B261-B122288E8CD3}" type="slidenum">
              <a:rPr lang="ja-JP" altLang="en-US" smtClean="0"/>
              <a:pPr/>
              <a:t>3</a:t>
            </a:fld>
            <a:endParaRPr lang="en-US" altLang="ja-JP"/>
          </a:p>
        </p:txBody>
      </p:sp>
      <p:sp>
        <p:nvSpPr>
          <p:cNvPr id="10" name="向右箭號 9"/>
          <p:cNvSpPr/>
          <p:nvPr/>
        </p:nvSpPr>
        <p:spPr bwMode="auto">
          <a:xfrm>
            <a:off x="1500166" y="4071942"/>
            <a:ext cx="6072230" cy="214314"/>
          </a:xfrm>
          <a:prstGeom prst="rightArrow">
            <a:avLst/>
          </a:prstGeom>
          <a:solidFill>
            <a:srgbClr val="9999FF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-128"/>
            </a:endParaRPr>
          </a:p>
        </p:txBody>
      </p:sp>
      <p:sp>
        <p:nvSpPr>
          <p:cNvPr id="9" name="五角星形 8"/>
          <p:cNvSpPr/>
          <p:nvPr/>
        </p:nvSpPr>
        <p:spPr bwMode="auto">
          <a:xfrm>
            <a:off x="2214546" y="3786190"/>
            <a:ext cx="571504" cy="642942"/>
          </a:xfrm>
          <a:prstGeom prst="star5">
            <a:avLst/>
          </a:prstGeom>
          <a:solidFill>
            <a:schemeClr val="accent1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-128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6429388" y="4214818"/>
            <a:ext cx="8002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/>
              <a:t>現在</a:t>
            </a:r>
            <a:endParaRPr lang="zh-TW" altLang="en-US" dirty="0"/>
          </a:p>
        </p:txBody>
      </p:sp>
      <p:sp>
        <p:nvSpPr>
          <p:cNvPr id="12" name="文字方塊 11"/>
          <p:cNvSpPr txBox="1"/>
          <p:nvPr/>
        </p:nvSpPr>
        <p:spPr>
          <a:xfrm>
            <a:off x="7643834" y="3929066"/>
            <a:ext cx="11079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/>
              <a:t>時間點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Example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758B3-3512-4B70-B261-B122288E8CD3}" type="slidenum">
              <a:rPr lang="ja-JP" altLang="en-US" smtClean="0"/>
              <a:pPr/>
              <a:t>4</a:t>
            </a:fld>
            <a:endParaRPr lang="en-US" altLang="ja-JP"/>
          </a:p>
        </p:txBody>
      </p:sp>
      <p:sp>
        <p:nvSpPr>
          <p:cNvPr id="5" name="文字方塊 4"/>
          <p:cNvSpPr txBox="1"/>
          <p:nvPr/>
        </p:nvSpPr>
        <p:spPr>
          <a:xfrm>
            <a:off x="4714876" y="2428868"/>
            <a:ext cx="407196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I </a:t>
            </a:r>
            <a:r>
              <a:rPr lang="en-US" altLang="zh-TW" dirty="0" smtClean="0">
                <a:solidFill>
                  <a:srgbClr val="FF0000"/>
                </a:solidFill>
              </a:rPr>
              <a:t>went</a:t>
            </a:r>
            <a:r>
              <a:rPr lang="en-US" altLang="zh-TW" dirty="0" smtClean="0"/>
              <a:t> to school yesterday.</a:t>
            </a:r>
          </a:p>
          <a:p>
            <a:endParaRPr lang="en-US" altLang="zh-TW" dirty="0" smtClean="0"/>
          </a:p>
          <a:p>
            <a:r>
              <a:rPr lang="en-US" altLang="zh-TW" dirty="0" smtClean="0"/>
              <a:t>I </a:t>
            </a:r>
            <a:r>
              <a:rPr lang="en-US" altLang="zh-TW" dirty="0" smtClean="0">
                <a:solidFill>
                  <a:srgbClr val="FF0000"/>
                </a:solidFill>
              </a:rPr>
              <a:t>saw</a:t>
            </a:r>
            <a:r>
              <a:rPr lang="en-US" altLang="zh-TW" dirty="0" smtClean="0"/>
              <a:t> a movie last night.</a:t>
            </a:r>
          </a:p>
          <a:p>
            <a:endParaRPr lang="en-US" altLang="zh-TW" dirty="0" smtClean="0"/>
          </a:p>
          <a:p>
            <a:r>
              <a:rPr lang="en-US" altLang="zh-TW" dirty="0" smtClean="0"/>
              <a:t>My mother </a:t>
            </a:r>
            <a:r>
              <a:rPr lang="en-US" altLang="zh-TW" dirty="0" smtClean="0">
                <a:solidFill>
                  <a:srgbClr val="FF0000"/>
                </a:solidFill>
              </a:rPr>
              <a:t>came</a:t>
            </a:r>
            <a:r>
              <a:rPr lang="en-US" altLang="zh-TW" dirty="0" smtClean="0"/>
              <a:t> to see me last month.</a:t>
            </a:r>
          </a:p>
          <a:p>
            <a:endParaRPr lang="en-US" altLang="zh-TW" dirty="0" smtClean="0"/>
          </a:p>
          <a:p>
            <a:r>
              <a:rPr lang="en-US" altLang="zh-TW" dirty="0" smtClean="0"/>
              <a:t>I </a:t>
            </a:r>
            <a:r>
              <a:rPr lang="en-US" altLang="zh-TW" dirty="0" smtClean="0">
                <a:solidFill>
                  <a:srgbClr val="FF0000"/>
                </a:solidFill>
              </a:rPr>
              <a:t>ate</a:t>
            </a:r>
            <a:r>
              <a:rPr lang="en-US" altLang="zh-TW" dirty="0" smtClean="0"/>
              <a:t> three apples this morning.</a:t>
            </a:r>
          </a:p>
          <a:p>
            <a:endParaRPr lang="en-US" altLang="zh-TW" dirty="0" smtClean="0"/>
          </a:p>
          <a:p>
            <a:r>
              <a:rPr lang="en-US" altLang="zh-TW" dirty="0" smtClean="0"/>
              <a:t>He </a:t>
            </a:r>
            <a:r>
              <a:rPr lang="en-US" altLang="zh-TW" dirty="0" smtClean="0">
                <a:solidFill>
                  <a:srgbClr val="FF0000"/>
                </a:solidFill>
              </a:rPr>
              <a:t>was</a:t>
            </a:r>
            <a:r>
              <a:rPr lang="en-US" altLang="zh-TW" dirty="0" smtClean="0"/>
              <a:t> happy yesterday. </a:t>
            </a:r>
          </a:p>
        </p:txBody>
      </p:sp>
      <p:sp>
        <p:nvSpPr>
          <p:cNvPr id="6" name="文字方塊 5"/>
          <p:cNvSpPr txBox="1"/>
          <p:nvPr/>
        </p:nvSpPr>
        <p:spPr>
          <a:xfrm>
            <a:off x="580996" y="2438392"/>
            <a:ext cx="407196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I go to school yesterday.</a:t>
            </a:r>
          </a:p>
          <a:p>
            <a:endParaRPr lang="en-US" altLang="zh-TW" dirty="0" smtClean="0"/>
          </a:p>
          <a:p>
            <a:r>
              <a:rPr lang="en-US" altLang="zh-TW" dirty="0" smtClean="0"/>
              <a:t>I see a movie last night.</a:t>
            </a:r>
          </a:p>
          <a:p>
            <a:endParaRPr lang="en-US" altLang="zh-TW" dirty="0" smtClean="0"/>
          </a:p>
          <a:p>
            <a:r>
              <a:rPr lang="en-US" altLang="zh-TW" dirty="0" smtClean="0"/>
              <a:t>My mother comes to see me last month.</a:t>
            </a:r>
          </a:p>
          <a:p>
            <a:endParaRPr lang="en-US" altLang="zh-TW" dirty="0" smtClean="0"/>
          </a:p>
          <a:p>
            <a:r>
              <a:rPr lang="en-US" altLang="zh-TW" dirty="0" smtClean="0"/>
              <a:t>I eat three apples this morning.</a:t>
            </a:r>
          </a:p>
          <a:p>
            <a:endParaRPr lang="en-US" altLang="zh-TW" dirty="0" smtClean="0"/>
          </a:p>
          <a:p>
            <a:r>
              <a:rPr lang="en-US" altLang="zh-TW" dirty="0" smtClean="0"/>
              <a:t>He is happy yesterday.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Exercise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 smtClean="0"/>
              <a:t>1.</a:t>
            </a:r>
            <a:r>
              <a:rPr lang="zh-TW" altLang="en-US" sz="2800" dirty="0" smtClean="0"/>
              <a:t>他哥哥昨天打電話給我</a:t>
            </a:r>
            <a:endParaRPr lang="en-US" altLang="zh-TW" sz="2800" dirty="0" smtClean="0"/>
          </a:p>
          <a:p>
            <a:r>
              <a:rPr lang="en-US" altLang="zh-TW" sz="2800" dirty="0" smtClean="0"/>
              <a:t>    </a:t>
            </a:r>
            <a:r>
              <a:rPr lang="en-US" altLang="zh-TW" sz="2800" dirty="0" smtClean="0">
                <a:solidFill>
                  <a:srgbClr val="C00000"/>
                </a:solidFill>
              </a:rPr>
              <a:t>His elder brother called me yesterday.</a:t>
            </a:r>
          </a:p>
          <a:p>
            <a:r>
              <a:rPr lang="en-US" altLang="zh-TW" sz="2800" dirty="0" smtClean="0"/>
              <a:t>2.</a:t>
            </a:r>
            <a:r>
              <a:rPr lang="zh-TW" altLang="en-US" sz="2800" dirty="0" smtClean="0"/>
              <a:t>我寫了一封信給你</a:t>
            </a:r>
            <a:endParaRPr lang="en-US" altLang="zh-TW" sz="2800" dirty="0" smtClean="0"/>
          </a:p>
          <a:p>
            <a:r>
              <a:rPr lang="en-US" altLang="zh-TW" sz="2800" dirty="0" smtClean="0"/>
              <a:t>    </a:t>
            </a:r>
            <a:r>
              <a:rPr lang="en-US" altLang="zh-TW" sz="2800" dirty="0" smtClean="0">
                <a:solidFill>
                  <a:srgbClr val="C00000"/>
                </a:solidFill>
              </a:rPr>
              <a:t>I wrote a letter to you.</a:t>
            </a:r>
          </a:p>
          <a:p>
            <a:r>
              <a:rPr lang="en-US" altLang="zh-TW" sz="2800" dirty="0" smtClean="0"/>
              <a:t>3.</a:t>
            </a:r>
            <a:r>
              <a:rPr lang="zh-TW" altLang="en-US" sz="2800" dirty="0" smtClean="0"/>
              <a:t>我們昨天跑了</a:t>
            </a:r>
            <a:r>
              <a:rPr lang="en-US" altLang="zh-TW" sz="2800" dirty="0" smtClean="0"/>
              <a:t>5000</a:t>
            </a:r>
            <a:r>
              <a:rPr lang="zh-TW" altLang="en-US" sz="2800" dirty="0" smtClean="0"/>
              <a:t>公尺</a:t>
            </a:r>
            <a:endParaRPr lang="en-US" altLang="zh-TW" sz="2800" dirty="0" smtClean="0"/>
          </a:p>
          <a:p>
            <a:r>
              <a:rPr lang="en-US" altLang="zh-TW" sz="2800" dirty="0" smtClean="0"/>
              <a:t>    </a:t>
            </a:r>
            <a:r>
              <a:rPr lang="en-US" altLang="zh-TW" sz="2800" dirty="0" smtClean="0">
                <a:solidFill>
                  <a:srgbClr val="C00000"/>
                </a:solidFill>
              </a:rPr>
              <a:t>We ran five thousand meters yesterday.</a:t>
            </a:r>
          </a:p>
          <a:p>
            <a:r>
              <a:rPr lang="en-US" altLang="zh-TW" sz="2800" dirty="0"/>
              <a:t>4</a:t>
            </a:r>
            <a:r>
              <a:rPr lang="en-US" altLang="zh-TW" sz="2800" dirty="0" smtClean="0"/>
              <a:t>.</a:t>
            </a:r>
            <a:r>
              <a:rPr lang="zh-TW" altLang="en-US" sz="2800" dirty="0" smtClean="0"/>
              <a:t>他昨天沒有念聖經</a:t>
            </a:r>
            <a:endParaRPr lang="en-US" altLang="zh-TW" sz="2800" dirty="0" smtClean="0"/>
          </a:p>
          <a:p>
            <a:r>
              <a:rPr lang="en-US" altLang="zh-TW" dirty="0" smtClean="0"/>
              <a:t>  </a:t>
            </a:r>
            <a:r>
              <a:rPr lang="en-US" altLang="zh-TW" sz="2800" dirty="0" smtClean="0"/>
              <a:t> </a:t>
            </a:r>
            <a:r>
              <a:rPr lang="en-US" altLang="zh-TW" sz="2800" dirty="0" smtClean="0">
                <a:solidFill>
                  <a:srgbClr val="C00000"/>
                </a:solidFill>
              </a:rPr>
              <a:t>He did not read the Bible yesterday.</a:t>
            </a:r>
            <a:endParaRPr lang="zh-TW" altLang="en-US" sz="2800" dirty="0">
              <a:solidFill>
                <a:srgbClr val="C00000"/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758B3-3512-4B70-B261-B122288E8CD3}" type="slidenum">
              <a:rPr lang="ja-JP" altLang="en-US" smtClean="0"/>
              <a:pPr/>
              <a:t>5</a:t>
            </a:fld>
            <a:endParaRPr lang="en-US" altLang="ja-JP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過去進行式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 smtClean="0"/>
              <a:t>Def.:</a:t>
            </a:r>
            <a:r>
              <a:rPr lang="zh-TW" altLang="en-US" sz="2800" dirty="0" smtClean="0"/>
              <a:t>過去某個時間點正在進行的事</a:t>
            </a:r>
            <a:r>
              <a:rPr lang="en-US" altLang="zh-TW" sz="2800" dirty="0" smtClean="0"/>
              <a:t>.</a:t>
            </a:r>
          </a:p>
          <a:p>
            <a:r>
              <a:rPr lang="zh-TW" altLang="en-US" sz="2800" dirty="0">
                <a:solidFill>
                  <a:srgbClr val="C00000"/>
                </a:solidFill>
              </a:rPr>
              <a:t>過去進行式很少單獨</a:t>
            </a:r>
            <a:r>
              <a:rPr lang="zh-TW" altLang="en-US" sz="2800" dirty="0" smtClean="0">
                <a:solidFill>
                  <a:srgbClr val="C00000"/>
                </a:solidFill>
              </a:rPr>
              <a:t>使用，通常會與另一句子一齊使用</a:t>
            </a:r>
            <a:r>
              <a:rPr lang="zh-TW" altLang="en-US" sz="2800" dirty="0" smtClean="0"/>
              <a:t>。</a:t>
            </a:r>
            <a:endParaRPr lang="en-US" altLang="zh-TW" sz="2800" dirty="0" smtClean="0"/>
          </a:p>
          <a:p>
            <a:pPr lvl="1"/>
            <a:r>
              <a:rPr lang="en-US" altLang="zh-TW" sz="2400" dirty="0" smtClean="0"/>
              <a:t>Ex: </a:t>
            </a:r>
            <a:r>
              <a:rPr lang="en-US" altLang="zh-TW" sz="2400" u="sng" dirty="0" smtClean="0"/>
              <a:t>I was taking a bath </a:t>
            </a:r>
            <a:r>
              <a:rPr lang="en-US" altLang="zh-TW" sz="2400" dirty="0" smtClean="0"/>
              <a:t>when </a:t>
            </a:r>
            <a:r>
              <a:rPr lang="en-US" altLang="zh-TW" sz="2400" u="sng" dirty="0" smtClean="0"/>
              <a:t>you called</a:t>
            </a:r>
            <a:r>
              <a:rPr lang="en-US" altLang="zh-TW" sz="2400" dirty="0" smtClean="0"/>
              <a:t>.</a:t>
            </a:r>
          </a:p>
          <a:p>
            <a:pPr lvl="1"/>
            <a:r>
              <a:rPr lang="zh-TW" altLang="en-US" sz="2400" dirty="0" smtClean="0"/>
              <a:t>意即：兩件事同時發生，一件用過去式，一件用過去進行式。</a:t>
            </a:r>
            <a:endParaRPr lang="zh-TW" altLang="en-US" sz="24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758B3-3512-4B70-B261-B122288E8CD3}" type="slidenum">
              <a:rPr lang="ja-JP" altLang="en-US" smtClean="0"/>
              <a:pPr/>
              <a:t>6</a:t>
            </a:fld>
            <a:endParaRPr lang="en-US" altLang="ja-JP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Exercise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 smtClean="0"/>
              <a:t>1.</a:t>
            </a:r>
            <a:r>
              <a:rPr lang="zh-TW" altLang="en-US" sz="2800" dirty="0" smtClean="0"/>
              <a:t>當這貓走進來的時候，那隻狗在睡覺。</a:t>
            </a:r>
            <a:endParaRPr lang="en-US" altLang="zh-TW" sz="2800" dirty="0" smtClean="0"/>
          </a:p>
          <a:p>
            <a:r>
              <a:rPr lang="en-US" altLang="zh-TW" sz="2800" dirty="0" smtClean="0">
                <a:solidFill>
                  <a:srgbClr val="C00000"/>
                </a:solidFill>
              </a:rPr>
              <a:t>That dog was sleeping when the cat came in.</a:t>
            </a:r>
          </a:p>
          <a:p>
            <a:r>
              <a:rPr lang="en-US" altLang="zh-TW" sz="2800" dirty="0" smtClean="0"/>
              <a:t>2.</a:t>
            </a:r>
            <a:r>
              <a:rPr lang="zh-TW" altLang="en-US" sz="2800" dirty="0" smtClean="0">
                <a:latin typeface="+mn-ea"/>
              </a:rPr>
              <a:t>當我爸爸回家的時候，我媽媽在煮晚飯</a:t>
            </a:r>
            <a:r>
              <a:rPr lang="zh-TW" altLang="en-US" sz="2800" dirty="0" smtClean="0"/>
              <a:t>。</a:t>
            </a:r>
            <a:endParaRPr lang="en-US" altLang="zh-TW" sz="2800" dirty="0" smtClean="0"/>
          </a:p>
          <a:p>
            <a:r>
              <a:rPr lang="en-US" altLang="zh-TW" sz="2800" dirty="0" smtClean="0">
                <a:solidFill>
                  <a:srgbClr val="C00000"/>
                </a:solidFill>
              </a:rPr>
              <a:t>My mother was cooking dinner when my father came home.</a:t>
            </a:r>
          </a:p>
          <a:p>
            <a:r>
              <a:rPr lang="en-US" altLang="zh-TW" sz="2800" dirty="0" smtClean="0"/>
              <a:t>3.They are driving when I went to see them    yesterday.  </a:t>
            </a:r>
          </a:p>
          <a:p>
            <a:endParaRPr lang="zh-TW" altLang="en-US" sz="28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758B3-3512-4B70-B261-B122288E8CD3}" type="slidenum">
              <a:rPr lang="ja-JP" altLang="en-US" smtClean="0"/>
              <a:pPr/>
              <a:t>7</a:t>
            </a:fld>
            <a:endParaRPr lang="en-US" altLang="ja-JP"/>
          </a:p>
        </p:txBody>
      </p:sp>
      <p:cxnSp>
        <p:nvCxnSpPr>
          <p:cNvPr id="8" name="直線接點 7"/>
          <p:cNvCxnSpPr/>
          <p:nvPr/>
        </p:nvCxnSpPr>
        <p:spPr bwMode="auto">
          <a:xfrm>
            <a:off x="2071670" y="4500570"/>
            <a:ext cx="642942" cy="571504"/>
          </a:xfrm>
          <a:prstGeom prst="line">
            <a:avLst/>
          </a:prstGeom>
          <a:solidFill>
            <a:srgbClr val="9999FF"/>
          </a:solidFill>
          <a:ln w="1016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" name="文字方塊 8"/>
          <p:cNvSpPr txBox="1"/>
          <p:nvPr/>
        </p:nvSpPr>
        <p:spPr>
          <a:xfrm>
            <a:off x="2643174" y="4929198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C00000"/>
                </a:solidFill>
              </a:rPr>
              <a:t>were</a:t>
            </a:r>
            <a:endParaRPr lang="zh-TW" altLang="en-US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現在完成式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sz="2800" dirty="0" smtClean="0"/>
              <a:t>形式： </a:t>
            </a:r>
            <a:r>
              <a:rPr lang="en-US" altLang="zh-TW" sz="2800" dirty="0" smtClean="0"/>
              <a:t>verb to have + past participle</a:t>
            </a:r>
          </a:p>
          <a:p>
            <a:endParaRPr lang="en-US" altLang="zh-TW" dirty="0" smtClean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758B3-3512-4B70-B261-B122288E8CD3}" type="slidenum">
              <a:rPr lang="ja-JP" altLang="en-US" smtClean="0"/>
              <a:pPr/>
              <a:t>8</a:t>
            </a:fld>
            <a:endParaRPr lang="en-US" altLang="ja-JP"/>
          </a:p>
        </p:txBody>
      </p:sp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928662" y="2500306"/>
          <a:ext cx="5448300" cy="3619500"/>
        </p:xfrm>
        <a:graphic>
          <a:graphicData uri="http://schemas.openxmlformats.org/drawingml/2006/table">
            <a:tbl>
              <a:tblPr/>
              <a:tblGrid>
                <a:gridCol w="1606550"/>
                <a:gridCol w="1606550"/>
                <a:gridCol w="2235200"/>
              </a:tblGrid>
              <a:tr h="0">
                <a:tc>
                  <a:txBody>
                    <a:bodyPr/>
                    <a:lstStyle/>
                    <a:p>
                      <a:pPr indent="541020" algn="just">
                        <a:lnSpc>
                          <a:spcPts val="19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TW" sz="1400" kern="100" dirty="0">
                          <a:latin typeface="Times New Roman"/>
                          <a:ea typeface="華康中楷體"/>
                          <a:cs typeface="Times New Roman"/>
                        </a:rPr>
                        <a:t>原式</a:t>
                      </a:r>
                      <a:endParaRPr lang="zh-TW" sz="12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780" marR="177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71170" algn="just">
                        <a:lnSpc>
                          <a:spcPts val="19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TW" sz="1400" kern="100">
                          <a:latin typeface="Times New Roman"/>
                          <a:ea typeface="華康中楷體"/>
                          <a:cs typeface="Times New Roman"/>
                        </a:rPr>
                        <a:t>過去式</a:t>
                      </a:r>
                      <a:endParaRPr lang="zh-TW" sz="12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780" marR="177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TW" sz="1400" kern="100">
                          <a:latin typeface="Times New Roman"/>
                          <a:ea typeface="華康中楷體"/>
                          <a:cs typeface="Times New Roman"/>
                        </a:rPr>
                        <a:t>過去分詞</a:t>
                      </a:r>
                      <a:r>
                        <a:rPr lang="zh-TW" sz="1400" i="1" kern="100">
                          <a:latin typeface="Times New Roman"/>
                          <a:ea typeface="華康中楷體"/>
                          <a:cs typeface="Times New Roman"/>
                        </a:rPr>
                        <a:t>（</a:t>
                      </a:r>
                      <a:r>
                        <a:rPr lang="en-US" sz="1400" i="1" kern="100">
                          <a:latin typeface="Times New Roman"/>
                          <a:ea typeface="華康中楷體"/>
                          <a:cs typeface="Times New Roman"/>
                        </a:rPr>
                        <a:t>past  participle</a:t>
                      </a:r>
                      <a:r>
                        <a:rPr lang="zh-TW" sz="1400" i="1" kern="100">
                          <a:latin typeface="Times New Roman"/>
                          <a:ea typeface="華康中楷體"/>
                          <a:cs typeface="Times New Roman"/>
                        </a:rPr>
                        <a:t>）</a:t>
                      </a:r>
                      <a:endParaRPr lang="zh-TW" sz="12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780" marR="177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541020" algn="just">
                        <a:lnSpc>
                          <a:spcPts val="19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i="1" kern="100">
                          <a:latin typeface="Times New Roman"/>
                          <a:ea typeface="華康中楷體"/>
                          <a:cs typeface="Times New Roman"/>
                        </a:rPr>
                        <a:t>go</a:t>
                      </a:r>
                      <a:endParaRPr lang="zh-TW" sz="12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780" marR="177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71170" algn="just">
                        <a:lnSpc>
                          <a:spcPts val="19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i="1" kern="100">
                          <a:latin typeface="Times New Roman"/>
                          <a:ea typeface="華康中楷體"/>
                          <a:cs typeface="Times New Roman"/>
                        </a:rPr>
                        <a:t>went</a:t>
                      </a:r>
                      <a:endParaRPr lang="zh-TW" sz="12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780" marR="177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01320" algn="just">
                        <a:lnSpc>
                          <a:spcPts val="19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i="1" kern="100">
                          <a:latin typeface="Times New Roman"/>
                          <a:ea typeface="華康中楷體"/>
                          <a:cs typeface="Times New Roman"/>
                        </a:rPr>
                        <a:t>gone</a:t>
                      </a:r>
                      <a:endParaRPr lang="zh-TW" sz="12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780" marR="177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541020" algn="just">
                        <a:lnSpc>
                          <a:spcPts val="19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i="1" kern="100">
                          <a:latin typeface="Times New Roman"/>
                          <a:ea typeface="華康中楷體"/>
                          <a:cs typeface="Times New Roman"/>
                        </a:rPr>
                        <a:t>come</a:t>
                      </a:r>
                      <a:endParaRPr lang="zh-TW" sz="12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780" marR="177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71170" algn="just">
                        <a:lnSpc>
                          <a:spcPts val="19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i="1" kern="100">
                          <a:latin typeface="Times New Roman"/>
                          <a:ea typeface="華康中楷體"/>
                          <a:cs typeface="Times New Roman"/>
                        </a:rPr>
                        <a:t>came</a:t>
                      </a:r>
                      <a:endParaRPr lang="zh-TW" sz="12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780" marR="177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01320" algn="just">
                        <a:lnSpc>
                          <a:spcPts val="19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i="1" kern="100">
                          <a:latin typeface="Times New Roman"/>
                          <a:ea typeface="華康中楷體"/>
                          <a:cs typeface="Times New Roman"/>
                        </a:rPr>
                        <a:t>come</a:t>
                      </a:r>
                      <a:endParaRPr lang="zh-TW" sz="12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780" marR="177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541020" algn="just">
                        <a:lnSpc>
                          <a:spcPts val="19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i="1" kern="100">
                          <a:latin typeface="Times New Roman"/>
                          <a:ea typeface="華康中楷體"/>
                          <a:cs typeface="Times New Roman"/>
                        </a:rPr>
                        <a:t>see</a:t>
                      </a:r>
                      <a:endParaRPr lang="zh-TW" sz="12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780" marR="177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71170" algn="just">
                        <a:lnSpc>
                          <a:spcPts val="19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i="1" kern="100">
                          <a:latin typeface="Times New Roman"/>
                          <a:ea typeface="華康中楷體"/>
                          <a:cs typeface="Times New Roman"/>
                        </a:rPr>
                        <a:t>saw</a:t>
                      </a:r>
                      <a:endParaRPr lang="zh-TW" sz="12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780" marR="177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01320" algn="just">
                        <a:lnSpc>
                          <a:spcPts val="19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i="1" kern="100">
                          <a:latin typeface="Times New Roman"/>
                          <a:ea typeface="華康中楷體"/>
                          <a:cs typeface="Times New Roman"/>
                        </a:rPr>
                        <a:t>seen</a:t>
                      </a:r>
                      <a:endParaRPr lang="zh-TW" sz="12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780" marR="177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541020" algn="just">
                        <a:lnSpc>
                          <a:spcPts val="19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i="1" kern="100">
                          <a:latin typeface="Times New Roman"/>
                          <a:ea typeface="華康中楷體"/>
                          <a:cs typeface="Times New Roman"/>
                        </a:rPr>
                        <a:t>do</a:t>
                      </a:r>
                      <a:endParaRPr lang="zh-TW" sz="12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780" marR="177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71170" algn="just">
                        <a:lnSpc>
                          <a:spcPts val="19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i="1" kern="100">
                          <a:latin typeface="Times New Roman"/>
                          <a:ea typeface="華康中楷體"/>
                          <a:cs typeface="Times New Roman"/>
                        </a:rPr>
                        <a:t>did</a:t>
                      </a:r>
                      <a:endParaRPr lang="zh-TW" sz="12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780" marR="177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01320" algn="just">
                        <a:lnSpc>
                          <a:spcPts val="19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i="1" kern="100" dirty="0">
                          <a:latin typeface="Times New Roman"/>
                          <a:ea typeface="華康中楷體"/>
                          <a:cs typeface="Times New Roman"/>
                        </a:rPr>
                        <a:t>done</a:t>
                      </a:r>
                      <a:endParaRPr lang="zh-TW" sz="12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780" marR="177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541020" algn="just">
                        <a:lnSpc>
                          <a:spcPts val="19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i="1" kern="100">
                          <a:latin typeface="Times New Roman"/>
                          <a:ea typeface="華康中楷體"/>
                          <a:cs typeface="Times New Roman"/>
                        </a:rPr>
                        <a:t>watch</a:t>
                      </a:r>
                      <a:endParaRPr lang="zh-TW" sz="12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780" marR="177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71170" algn="just">
                        <a:lnSpc>
                          <a:spcPts val="19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i="1" kern="100">
                          <a:latin typeface="Times New Roman"/>
                          <a:ea typeface="華康中楷體"/>
                          <a:cs typeface="Times New Roman"/>
                        </a:rPr>
                        <a:t>watched</a:t>
                      </a:r>
                      <a:endParaRPr lang="zh-TW" sz="12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780" marR="177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01320" algn="just">
                        <a:lnSpc>
                          <a:spcPts val="19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i="1" kern="100">
                          <a:latin typeface="Times New Roman"/>
                          <a:ea typeface="華康中楷體"/>
                          <a:cs typeface="Times New Roman"/>
                        </a:rPr>
                        <a:t>watched</a:t>
                      </a:r>
                      <a:endParaRPr lang="zh-TW" sz="12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780" marR="177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541020" algn="just">
                        <a:lnSpc>
                          <a:spcPts val="19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i="1" kern="100">
                          <a:latin typeface="Times New Roman"/>
                          <a:ea typeface="華康中楷體"/>
                          <a:cs typeface="Times New Roman"/>
                        </a:rPr>
                        <a:t>get</a:t>
                      </a:r>
                      <a:endParaRPr lang="zh-TW" sz="12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780" marR="177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71170" algn="just">
                        <a:lnSpc>
                          <a:spcPts val="19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i="1" kern="100">
                          <a:latin typeface="Times New Roman"/>
                          <a:ea typeface="華康中楷體"/>
                          <a:cs typeface="Times New Roman"/>
                        </a:rPr>
                        <a:t>got</a:t>
                      </a:r>
                      <a:endParaRPr lang="zh-TW" sz="12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780" marR="177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01320" algn="just">
                        <a:lnSpc>
                          <a:spcPts val="19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i="1" kern="100">
                          <a:latin typeface="Times New Roman"/>
                          <a:ea typeface="華康中楷體"/>
                          <a:cs typeface="Times New Roman"/>
                        </a:rPr>
                        <a:t>gotten</a:t>
                      </a:r>
                      <a:r>
                        <a:rPr lang="zh-TW" sz="1400" i="1" kern="100">
                          <a:latin typeface="Times New Roman"/>
                          <a:ea typeface="華康中楷體"/>
                          <a:cs typeface="Times New Roman"/>
                        </a:rPr>
                        <a:t>（或</a:t>
                      </a:r>
                      <a:r>
                        <a:rPr lang="en-US" sz="1400" i="1" kern="100">
                          <a:latin typeface="Times New Roman"/>
                          <a:ea typeface="華康中楷體"/>
                          <a:cs typeface="Times New Roman"/>
                        </a:rPr>
                        <a:t>got</a:t>
                      </a:r>
                      <a:r>
                        <a:rPr lang="zh-TW" sz="1400" i="1" kern="100">
                          <a:latin typeface="Times New Roman"/>
                          <a:ea typeface="華康中楷體"/>
                          <a:cs typeface="Times New Roman"/>
                        </a:rPr>
                        <a:t>）</a:t>
                      </a:r>
                      <a:endParaRPr lang="zh-TW" sz="12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780" marR="177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541020" algn="just">
                        <a:lnSpc>
                          <a:spcPts val="19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i="1" kern="100">
                          <a:latin typeface="Times New Roman"/>
                          <a:ea typeface="華康中楷體"/>
                          <a:cs typeface="Times New Roman"/>
                        </a:rPr>
                        <a:t>have</a:t>
                      </a:r>
                      <a:endParaRPr lang="zh-TW" sz="12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780" marR="177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71170" algn="just">
                        <a:lnSpc>
                          <a:spcPts val="19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i="1" kern="100">
                          <a:latin typeface="Times New Roman"/>
                          <a:ea typeface="華康中楷體"/>
                          <a:cs typeface="Times New Roman"/>
                        </a:rPr>
                        <a:t>had</a:t>
                      </a:r>
                      <a:endParaRPr lang="zh-TW" sz="12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780" marR="177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01320" algn="just">
                        <a:lnSpc>
                          <a:spcPts val="19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i="1" kern="100">
                          <a:latin typeface="Times New Roman"/>
                          <a:ea typeface="華康中楷體"/>
                          <a:cs typeface="Times New Roman"/>
                        </a:rPr>
                        <a:t>had</a:t>
                      </a:r>
                      <a:endParaRPr lang="zh-TW" sz="12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780" marR="177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541020" algn="just">
                        <a:lnSpc>
                          <a:spcPts val="19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i="1" kern="100">
                          <a:latin typeface="Times New Roman"/>
                          <a:ea typeface="華康中楷體"/>
                          <a:cs typeface="Times New Roman"/>
                        </a:rPr>
                        <a:t>use</a:t>
                      </a:r>
                      <a:endParaRPr lang="zh-TW" sz="12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780" marR="177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71170" algn="just">
                        <a:lnSpc>
                          <a:spcPts val="19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i="1" kern="100">
                          <a:latin typeface="Times New Roman"/>
                          <a:ea typeface="華康中楷體"/>
                          <a:cs typeface="Times New Roman"/>
                        </a:rPr>
                        <a:t>used</a:t>
                      </a:r>
                      <a:endParaRPr lang="zh-TW" sz="12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780" marR="177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01320" algn="just">
                        <a:lnSpc>
                          <a:spcPts val="19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i="1" kern="100">
                          <a:latin typeface="Times New Roman"/>
                          <a:ea typeface="華康中楷體"/>
                          <a:cs typeface="Times New Roman"/>
                        </a:rPr>
                        <a:t>used</a:t>
                      </a:r>
                      <a:endParaRPr lang="zh-TW" sz="12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780" marR="177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541020" algn="just">
                        <a:lnSpc>
                          <a:spcPts val="19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i="1" kern="100">
                          <a:latin typeface="Times New Roman"/>
                          <a:ea typeface="華康中楷體"/>
                          <a:cs typeface="Times New Roman"/>
                        </a:rPr>
                        <a:t>buy</a:t>
                      </a:r>
                      <a:endParaRPr lang="zh-TW" sz="12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780" marR="177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71170" algn="just">
                        <a:lnSpc>
                          <a:spcPts val="19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i="1" kern="100">
                          <a:latin typeface="Times New Roman"/>
                          <a:ea typeface="華康中楷體"/>
                          <a:cs typeface="Times New Roman"/>
                        </a:rPr>
                        <a:t>bought</a:t>
                      </a:r>
                      <a:endParaRPr lang="zh-TW" sz="12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780" marR="177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01320" algn="just">
                        <a:lnSpc>
                          <a:spcPts val="19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i="1" kern="100">
                          <a:latin typeface="Times New Roman"/>
                          <a:ea typeface="華康中楷體"/>
                          <a:cs typeface="Times New Roman"/>
                        </a:rPr>
                        <a:t>bought</a:t>
                      </a:r>
                      <a:endParaRPr lang="zh-TW" sz="12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780" marR="177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541020" algn="just">
                        <a:lnSpc>
                          <a:spcPts val="19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i="1" kern="100">
                          <a:latin typeface="Times New Roman"/>
                          <a:ea typeface="華康中楷體"/>
                          <a:cs typeface="Times New Roman"/>
                        </a:rPr>
                        <a:t>listen</a:t>
                      </a:r>
                      <a:endParaRPr lang="zh-TW" sz="12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780" marR="177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71170" algn="just">
                        <a:lnSpc>
                          <a:spcPts val="19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i="1" kern="100">
                          <a:latin typeface="Times New Roman"/>
                          <a:ea typeface="華康中楷體"/>
                          <a:cs typeface="Times New Roman"/>
                        </a:rPr>
                        <a:t>listened</a:t>
                      </a:r>
                      <a:endParaRPr lang="zh-TW" sz="12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780" marR="177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01320" algn="just">
                        <a:lnSpc>
                          <a:spcPts val="19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i="1" kern="100">
                          <a:latin typeface="Times New Roman"/>
                          <a:ea typeface="華康中楷體"/>
                          <a:cs typeface="Times New Roman"/>
                        </a:rPr>
                        <a:t>listened</a:t>
                      </a:r>
                      <a:endParaRPr lang="zh-TW" sz="12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780" marR="177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541020" algn="just">
                        <a:lnSpc>
                          <a:spcPts val="19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i="1" kern="100">
                          <a:latin typeface="Times New Roman"/>
                          <a:ea typeface="華康中楷體"/>
                          <a:cs typeface="Times New Roman"/>
                        </a:rPr>
                        <a:t>draw</a:t>
                      </a:r>
                      <a:endParaRPr lang="zh-TW" sz="12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780" marR="177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71170" algn="just">
                        <a:lnSpc>
                          <a:spcPts val="19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i="1" kern="100">
                          <a:latin typeface="Times New Roman"/>
                          <a:ea typeface="華康中楷體"/>
                          <a:cs typeface="Times New Roman"/>
                        </a:rPr>
                        <a:t>drew</a:t>
                      </a:r>
                      <a:endParaRPr lang="zh-TW" sz="12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780" marR="177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01320" algn="just">
                        <a:lnSpc>
                          <a:spcPts val="19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i="1" kern="100">
                          <a:latin typeface="Times New Roman"/>
                          <a:ea typeface="華康中楷體"/>
                          <a:cs typeface="Times New Roman"/>
                        </a:rPr>
                        <a:t>drawn</a:t>
                      </a:r>
                      <a:endParaRPr lang="zh-TW" sz="12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780" marR="177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541020" algn="just">
                        <a:lnSpc>
                          <a:spcPts val="19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i="1" kern="100">
                          <a:latin typeface="Times New Roman"/>
                          <a:ea typeface="華康中楷體"/>
                          <a:cs typeface="Times New Roman"/>
                        </a:rPr>
                        <a:t>paint</a:t>
                      </a:r>
                      <a:endParaRPr lang="zh-TW" sz="12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780" marR="177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71170" algn="just">
                        <a:lnSpc>
                          <a:spcPts val="19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i="1" kern="100">
                          <a:latin typeface="Times New Roman"/>
                          <a:ea typeface="華康中楷體"/>
                          <a:cs typeface="Times New Roman"/>
                        </a:rPr>
                        <a:t>painted</a:t>
                      </a:r>
                      <a:endParaRPr lang="zh-TW" sz="12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780" marR="177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01320" algn="just">
                        <a:lnSpc>
                          <a:spcPts val="19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i="1" kern="100">
                          <a:latin typeface="Times New Roman"/>
                          <a:ea typeface="華康中楷體"/>
                          <a:cs typeface="Times New Roman"/>
                        </a:rPr>
                        <a:t>painted</a:t>
                      </a:r>
                      <a:endParaRPr lang="zh-TW" sz="12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780" marR="177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541020" algn="just">
                        <a:lnSpc>
                          <a:spcPts val="19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i="1" kern="100">
                          <a:latin typeface="Times New Roman"/>
                          <a:ea typeface="華康中楷體"/>
                          <a:cs typeface="Times New Roman"/>
                        </a:rPr>
                        <a:t>leave</a:t>
                      </a:r>
                      <a:endParaRPr lang="zh-TW" sz="12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780" marR="177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71170" algn="just">
                        <a:lnSpc>
                          <a:spcPts val="19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i="1" kern="100">
                          <a:latin typeface="Times New Roman"/>
                          <a:ea typeface="華康中楷體"/>
                          <a:cs typeface="Times New Roman"/>
                        </a:rPr>
                        <a:t>left</a:t>
                      </a:r>
                      <a:endParaRPr lang="zh-TW" sz="12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780" marR="177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01320" algn="just">
                        <a:lnSpc>
                          <a:spcPts val="19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i="1" kern="100">
                          <a:latin typeface="Times New Roman"/>
                          <a:ea typeface="華康中楷體"/>
                          <a:cs typeface="Times New Roman"/>
                        </a:rPr>
                        <a:t>left</a:t>
                      </a:r>
                      <a:endParaRPr lang="zh-TW" sz="12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780" marR="177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541020" algn="just">
                        <a:lnSpc>
                          <a:spcPts val="19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i="1" kern="100">
                          <a:latin typeface="Times New Roman"/>
                          <a:ea typeface="華康中楷體"/>
                          <a:cs typeface="Times New Roman"/>
                        </a:rPr>
                        <a:t>arrive</a:t>
                      </a:r>
                      <a:endParaRPr lang="zh-TW" sz="12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780" marR="177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71170" algn="just">
                        <a:lnSpc>
                          <a:spcPts val="19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i="1" kern="100">
                          <a:latin typeface="Times New Roman"/>
                          <a:ea typeface="華康中楷體"/>
                          <a:cs typeface="Times New Roman"/>
                        </a:rPr>
                        <a:t>arrived</a:t>
                      </a:r>
                      <a:endParaRPr lang="zh-TW" sz="12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780" marR="177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01320" algn="just">
                        <a:lnSpc>
                          <a:spcPts val="19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i="1" kern="100" dirty="0">
                          <a:latin typeface="Times New Roman"/>
                          <a:ea typeface="華康中楷體"/>
                          <a:cs typeface="Times New Roman"/>
                        </a:rPr>
                        <a:t>arrived</a:t>
                      </a:r>
                      <a:endParaRPr lang="zh-TW" sz="12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780" marR="177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文字方塊 6"/>
          <p:cNvSpPr txBox="1"/>
          <p:nvPr/>
        </p:nvSpPr>
        <p:spPr>
          <a:xfrm>
            <a:off x="6572264" y="2571744"/>
            <a:ext cx="2357454" cy="30469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C00000"/>
                </a:solidFill>
              </a:rPr>
              <a:t>Note:</a:t>
            </a:r>
            <a:r>
              <a:rPr lang="zh-TW" altLang="en-US" dirty="0"/>
              <a:t>動詞</a:t>
            </a:r>
            <a:r>
              <a:rPr lang="zh-TW" altLang="en-US" dirty="0" smtClean="0"/>
              <a:t>有分為規則</a:t>
            </a:r>
            <a:endParaRPr lang="en-US" altLang="zh-TW" dirty="0" smtClean="0"/>
          </a:p>
          <a:p>
            <a:r>
              <a:rPr lang="zh-TW" altLang="en-US" dirty="0" smtClean="0"/>
              <a:t>與不規則，規則動詞的</a:t>
            </a:r>
            <a:r>
              <a:rPr lang="en-US" altLang="zh-TW" dirty="0" smtClean="0"/>
              <a:t>pp</a:t>
            </a:r>
            <a:r>
              <a:rPr lang="zh-TW" altLang="en-US" dirty="0" smtClean="0"/>
              <a:t>只</a:t>
            </a:r>
            <a:endParaRPr lang="en-US" altLang="zh-TW" dirty="0" smtClean="0"/>
          </a:p>
          <a:p>
            <a:r>
              <a:rPr lang="zh-TW" altLang="en-US" dirty="0" smtClean="0"/>
              <a:t>要加</a:t>
            </a:r>
            <a:endParaRPr lang="en-US" altLang="zh-TW" dirty="0" smtClean="0"/>
          </a:p>
          <a:p>
            <a:r>
              <a:rPr lang="en-US" altLang="zh-TW" dirty="0" smtClean="0"/>
              <a:t>“</a:t>
            </a:r>
            <a:r>
              <a:rPr lang="en-US" altLang="zh-TW" dirty="0" err="1" smtClean="0"/>
              <a:t>ed</a:t>
            </a:r>
            <a:r>
              <a:rPr lang="en-US" altLang="zh-TW" dirty="0" smtClean="0"/>
              <a:t>”</a:t>
            </a:r>
            <a:r>
              <a:rPr lang="zh-TW" altLang="en-US" dirty="0" smtClean="0"/>
              <a:t>，不規則動詞則</a:t>
            </a:r>
            <a:endParaRPr lang="en-US" altLang="zh-TW" dirty="0" smtClean="0"/>
          </a:p>
          <a:p>
            <a:r>
              <a:rPr lang="zh-TW" altLang="en-US" dirty="0" smtClean="0"/>
              <a:t>沒有一定規則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什麼時候要用現在完成式？</a:t>
            </a:r>
            <a:endParaRPr lang="en-US" altLang="zh-TW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758B3-3512-4B70-B261-B122288E8CD3}" type="slidenum">
              <a:rPr lang="ja-JP" altLang="en-US" smtClean="0"/>
              <a:pPr/>
              <a:t>9</a:t>
            </a:fld>
            <a:endParaRPr lang="en-US" altLang="ja-JP"/>
          </a:p>
        </p:txBody>
      </p:sp>
      <p:sp>
        <p:nvSpPr>
          <p:cNvPr id="7" name="內容版面配置區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altLang="zh-TW" dirty="0" smtClean="0"/>
              <a:t>1.</a:t>
            </a:r>
            <a:r>
              <a:rPr lang="zh-TW" altLang="en-US" dirty="0" smtClean="0"/>
              <a:t>首先</a:t>
            </a:r>
            <a:r>
              <a:rPr lang="zh-TW" altLang="en-US" dirty="0"/>
              <a:t>假設我們有一件事，</a:t>
            </a:r>
            <a:r>
              <a:rPr lang="zh-TW" altLang="en-US" dirty="0">
                <a:solidFill>
                  <a:srgbClr val="C00000"/>
                </a:solidFill>
              </a:rPr>
              <a:t>發生在過去，而一直延續到現在</a:t>
            </a:r>
            <a:r>
              <a:rPr lang="zh-TW" altLang="en-US" dirty="0"/>
              <a:t>，就要用現在完成式，這種句子後面常有 </a:t>
            </a:r>
            <a:r>
              <a:rPr lang="en-US" i="1" dirty="0"/>
              <a:t>since</a:t>
            </a:r>
            <a:r>
              <a:rPr lang="en-US" dirty="0"/>
              <a:t> </a:t>
            </a:r>
            <a:r>
              <a:rPr lang="zh-TW" altLang="en-US" dirty="0"/>
              <a:t>或 </a:t>
            </a:r>
            <a:r>
              <a:rPr lang="en-US" i="1" dirty="0"/>
              <a:t>for</a:t>
            </a:r>
            <a:r>
              <a:rPr lang="en-US" dirty="0"/>
              <a:t> 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pPr lvl="1"/>
            <a:endParaRPr lang="en-US" altLang="zh-TW" dirty="0" smtClean="0"/>
          </a:p>
          <a:p>
            <a:pPr lvl="2"/>
            <a:endParaRPr lang="en-US" altLang="zh-TW" dirty="0" smtClean="0"/>
          </a:p>
          <a:p>
            <a:pPr lvl="2"/>
            <a:r>
              <a:rPr lang="en-US" altLang="zh-TW" dirty="0" smtClean="0"/>
              <a:t>Ex</a:t>
            </a:r>
            <a:r>
              <a:rPr lang="en-US" altLang="zh-TW" dirty="0" smtClean="0"/>
              <a:t>:</a:t>
            </a:r>
          </a:p>
          <a:p>
            <a:pPr lvl="2"/>
            <a:r>
              <a:rPr lang="zh-TW" altLang="en-US" dirty="0"/>
              <a:t>自從</a:t>
            </a:r>
            <a:r>
              <a:rPr lang="en-US" dirty="0"/>
              <a:t>1963</a:t>
            </a:r>
            <a:r>
              <a:rPr lang="zh-TW" altLang="en-US" dirty="0"/>
              <a:t>年，我一直在唸英文。</a:t>
            </a:r>
            <a:r>
              <a:rPr lang="en-US" dirty="0"/>
              <a:t/>
            </a:r>
            <a:br>
              <a:rPr lang="en-US" dirty="0"/>
            </a:br>
            <a:r>
              <a:rPr lang="en-US" i="1" dirty="0"/>
              <a:t>I  have  studied  English  since  1963.</a:t>
            </a:r>
            <a:endParaRPr lang="zh-TW" altLang="en-US" dirty="0"/>
          </a:p>
          <a:p>
            <a:pPr lvl="2"/>
            <a:r>
              <a:rPr lang="zh-TW" altLang="en-US" dirty="0"/>
              <a:t>我認識他已經很久了。</a:t>
            </a:r>
            <a:r>
              <a:rPr lang="en-US" dirty="0"/>
              <a:t/>
            </a:r>
            <a:br>
              <a:rPr lang="en-US" dirty="0"/>
            </a:br>
            <a:r>
              <a:rPr lang="en-US" i="1" dirty="0"/>
              <a:t>I  have  known  him  for  a  long  time.</a:t>
            </a:r>
            <a:endParaRPr lang="zh-TW" altLang="en-US" dirty="0"/>
          </a:p>
        </p:txBody>
      </p:sp>
      <p:sp>
        <p:nvSpPr>
          <p:cNvPr id="5" name="向右箭號 4"/>
          <p:cNvSpPr/>
          <p:nvPr/>
        </p:nvSpPr>
        <p:spPr bwMode="auto">
          <a:xfrm>
            <a:off x="1428728" y="3714752"/>
            <a:ext cx="6072230" cy="214314"/>
          </a:xfrm>
          <a:prstGeom prst="rightArrow">
            <a:avLst/>
          </a:prstGeom>
          <a:solidFill>
            <a:srgbClr val="9999FF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-128"/>
            </a:endParaRPr>
          </a:p>
        </p:txBody>
      </p:sp>
      <p:sp>
        <p:nvSpPr>
          <p:cNvPr id="6" name="五角星形 5"/>
          <p:cNvSpPr/>
          <p:nvPr/>
        </p:nvSpPr>
        <p:spPr bwMode="auto">
          <a:xfrm>
            <a:off x="2143108" y="3429000"/>
            <a:ext cx="571504" cy="642942"/>
          </a:xfrm>
          <a:prstGeom prst="star5">
            <a:avLst/>
          </a:prstGeom>
          <a:solidFill>
            <a:schemeClr val="accent1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-128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6357950" y="3857628"/>
            <a:ext cx="8002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/>
              <a:t>現在</a:t>
            </a:r>
            <a:endParaRPr lang="zh-TW" altLang="en-US" dirty="0"/>
          </a:p>
        </p:txBody>
      </p:sp>
      <p:sp>
        <p:nvSpPr>
          <p:cNvPr id="9" name="文字方塊 8"/>
          <p:cNvSpPr txBox="1"/>
          <p:nvPr/>
        </p:nvSpPr>
        <p:spPr>
          <a:xfrm>
            <a:off x="7572396" y="3571876"/>
            <a:ext cx="11079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/>
              <a:t>時間點</a:t>
            </a:r>
            <a:endParaRPr lang="zh-TW" altLang="en-US" dirty="0"/>
          </a:p>
        </p:txBody>
      </p:sp>
      <p:sp>
        <p:nvSpPr>
          <p:cNvPr id="11" name="向右箭號 10"/>
          <p:cNvSpPr/>
          <p:nvPr/>
        </p:nvSpPr>
        <p:spPr bwMode="auto">
          <a:xfrm>
            <a:off x="2285984" y="3357562"/>
            <a:ext cx="4572032" cy="785818"/>
          </a:xfrm>
          <a:prstGeom prst="rightArrow">
            <a:avLst/>
          </a:prstGeom>
          <a:solidFill>
            <a:srgbClr val="FFC000">
              <a:alpha val="58000"/>
            </a:srgbClr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什麼時候要用現在完成式？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2.</a:t>
            </a:r>
            <a:r>
              <a:rPr lang="zh-TW" altLang="en-US" sz="2800" dirty="0"/>
              <a:t>使用現在完成式的另一情況是</a:t>
            </a:r>
            <a:r>
              <a:rPr lang="zh-TW" altLang="en-US" sz="2800" dirty="0">
                <a:solidFill>
                  <a:srgbClr val="C00000"/>
                </a:solidFill>
              </a:rPr>
              <a:t>強調已經完成的事</a:t>
            </a:r>
            <a:r>
              <a:rPr lang="zh-TW" altLang="en-US" sz="2800" dirty="0"/>
              <a:t>，比方說，你說</a:t>
            </a:r>
            <a:r>
              <a:rPr lang="en-US" altLang="zh-TW" sz="2800" dirty="0"/>
              <a:t>〝</a:t>
            </a:r>
            <a:r>
              <a:rPr lang="zh-TW" altLang="en-US" sz="2800" dirty="0"/>
              <a:t>我已經寫了那封信</a:t>
            </a:r>
            <a:r>
              <a:rPr lang="en-US" altLang="zh-TW" sz="2800" dirty="0"/>
              <a:t>〞</a:t>
            </a:r>
            <a:r>
              <a:rPr lang="zh-TW" altLang="en-US" sz="2800" dirty="0"/>
              <a:t>，就可以用現在完成式，或者，你說</a:t>
            </a:r>
            <a:r>
              <a:rPr lang="en-US" altLang="zh-TW" sz="2800" dirty="0"/>
              <a:t>〝</a:t>
            </a:r>
            <a:r>
              <a:rPr lang="zh-TW" altLang="en-US" sz="2800" dirty="0"/>
              <a:t>他已經完成了工作</a:t>
            </a:r>
            <a:r>
              <a:rPr lang="en-US" altLang="zh-TW" sz="2800" dirty="0"/>
              <a:t>〞</a:t>
            </a:r>
            <a:r>
              <a:rPr lang="zh-TW" altLang="en-US" sz="2800" dirty="0"/>
              <a:t>。以下是這類的例子</a:t>
            </a:r>
            <a:r>
              <a:rPr lang="zh-TW" altLang="en-US" sz="2800" dirty="0" smtClean="0"/>
              <a:t>：</a:t>
            </a:r>
            <a:endParaRPr lang="en-US" altLang="zh-TW" sz="2800" dirty="0" smtClean="0"/>
          </a:p>
          <a:p>
            <a:pPr lvl="1"/>
            <a:r>
              <a:rPr lang="zh-TW" altLang="en-US" sz="2400" dirty="0"/>
              <a:t>我已經測試了這個程式。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i="1" dirty="0"/>
              <a:t>I  have  already  tested  the  program</a:t>
            </a:r>
            <a:r>
              <a:rPr lang="en-US" sz="2400" i="1" dirty="0" smtClean="0"/>
              <a:t>.</a:t>
            </a:r>
          </a:p>
          <a:p>
            <a:pPr lvl="1"/>
            <a:r>
              <a:rPr lang="zh-TW" altLang="en-US" sz="2400" dirty="0"/>
              <a:t>他已搬到了一個較大的房子。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i="1" dirty="0"/>
              <a:t>He  has  already  moved  to  a  bigger  house.</a:t>
            </a:r>
            <a:endParaRPr lang="zh-TW" altLang="en-US" sz="2400" dirty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758B3-3512-4B70-B261-B122288E8CD3}" type="slidenum">
              <a:rPr lang="ja-JP" altLang="en-US" smtClean="0"/>
              <a:pPr/>
              <a:t>10</a:t>
            </a:fld>
            <a:endParaRPr lang="en-US" altLang="ja-JP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什麼時候要用現在完成式？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3.</a:t>
            </a:r>
            <a:r>
              <a:rPr lang="zh-TW" altLang="en-US" sz="2800" dirty="0"/>
              <a:t>現在完成式</a:t>
            </a:r>
            <a:r>
              <a:rPr lang="zh-TW" altLang="en-US" sz="2800" dirty="0">
                <a:solidFill>
                  <a:srgbClr val="C00000"/>
                </a:solidFill>
              </a:rPr>
              <a:t>用來表示一種經驗</a:t>
            </a:r>
            <a:r>
              <a:rPr lang="zh-TW" altLang="en-US" sz="2800" dirty="0"/>
              <a:t>，舉例來說，</a:t>
            </a:r>
            <a:r>
              <a:rPr lang="en-US" altLang="zh-TW" sz="2800" dirty="0"/>
              <a:t>〝</a:t>
            </a:r>
            <a:r>
              <a:rPr lang="zh-TW" altLang="en-US" sz="2800" dirty="0"/>
              <a:t>我曾經到過美國</a:t>
            </a:r>
            <a:r>
              <a:rPr lang="en-US" altLang="zh-TW" sz="2800" dirty="0"/>
              <a:t>〞</a:t>
            </a:r>
            <a:r>
              <a:rPr lang="zh-TW" altLang="en-US" sz="2800" dirty="0"/>
              <a:t>、</a:t>
            </a:r>
            <a:r>
              <a:rPr lang="en-US" altLang="zh-TW" sz="2800" dirty="0"/>
              <a:t>〝</a:t>
            </a:r>
            <a:r>
              <a:rPr lang="zh-TW" altLang="en-US" sz="2800" dirty="0"/>
              <a:t>我曾見過李總統</a:t>
            </a:r>
            <a:r>
              <a:rPr lang="en-US" altLang="zh-TW" sz="2800" dirty="0"/>
              <a:t>〞</a:t>
            </a:r>
            <a:r>
              <a:rPr lang="zh-TW" altLang="en-US" sz="2800" dirty="0"/>
              <a:t>、</a:t>
            </a:r>
            <a:r>
              <a:rPr lang="en-US" altLang="zh-TW" sz="2800" dirty="0"/>
              <a:t>〝</a:t>
            </a:r>
            <a:r>
              <a:rPr lang="zh-TW" altLang="en-US" sz="2800" dirty="0"/>
              <a:t>我有生以來沒有跳過舞</a:t>
            </a:r>
            <a:r>
              <a:rPr lang="en-US" altLang="zh-TW" sz="2800" dirty="0"/>
              <a:t>〞</a:t>
            </a:r>
            <a:r>
              <a:rPr lang="zh-TW" altLang="en-US" sz="2800" dirty="0"/>
              <a:t>，這些都應該用現在完成式，例如：</a:t>
            </a:r>
          </a:p>
          <a:p>
            <a:pPr lvl="1"/>
            <a:r>
              <a:rPr lang="zh-TW" altLang="en-US" dirty="0"/>
              <a:t>我曾見過李總統。</a:t>
            </a:r>
            <a:r>
              <a:rPr lang="en-US" dirty="0"/>
              <a:t/>
            </a:r>
            <a:br>
              <a:rPr lang="en-US" dirty="0"/>
            </a:br>
            <a:r>
              <a:rPr lang="en-US" i="1" dirty="0"/>
              <a:t>I  have  seen  President  </a:t>
            </a:r>
            <a:r>
              <a:rPr lang="en-US" i="1" dirty="0" smtClean="0"/>
              <a:t>Lee.</a:t>
            </a:r>
          </a:p>
          <a:p>
            <a:pPr lvl="1"/>
            <a:r>
              <a:rPr lang="zh-TW" altLang="en-US" dirty="0"/>
              <a:t>你曾見過雪嗎？</a:t>
            </a:r>
            <a:r>
              <a:rPr lang="en-US" dirty="0"/>
              <a:t/>
            </a:r>
            <a:br>
              <a:rPr lang="en-US" dirty="0"/>
            </a:br>
            <a:r>
              <a:rPr lang="en-US" i="1" dirty="0"/>
              <a:t>Have  you  ever  seen  snow?</a:t>
            </a:r>
            <a:endParaRPr lang="zh-TW" altLang="en-US" dirty="0"/>
          </a:p>
          <a:p>
            <a:pPr lvl="1"/>
            <a:endParaRPr lang="en-US" i="1" dirty="0" smtClean="0"/>
          </a:p>
          <a:p>
            <a:pPr lvl="1"/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758B3-3512-4B70-B261-B122288E8CD3}" type="slidenum">
              <a:rPr lang="ja-JP" altLang="en-US" smtClean="0"/>
              <a:pPr/>
              <a:t>11</a:t>
            </a:fld>
            <a:endParaRPr lang="en-US" altLang="ja-JP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什麼時候要用現在完成式？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4.</a:t>
            </a:r>
            <a:r>
              <a:rPr lang="zh-TW" altLang="en-US" sz="2800" dirty="0"/>
              <a:t>現在完成式可以用來</a:t>
            </a:r>
            <a:r>
              <a:rPr lang="zh-TW" altLang="en-US" sz="2800" dirty="0">
                <a:solidFill>
                  <a:srgbClr val="C00000"/>
                </a:solidFill>
              </a:rPr>
              <a:t>表示一件過去常發生的事</a:t>
            </a:r>
            <a:r>
              <a:rPr lang="zh-TW" altLang="en-US" sz="2800" dirty="0" smtClean="0"/>
              <a:t>：</a:t>
            </a:r>
            <a:r>
              <a:rPr lang="en-US" altLang="zh-TW" sz="2800" dirty="0" smtClean="0"/>
              <a:t>Ex:</a:t>
            </a:r>
          </a:p>
          <a:p>
            <a:pPr lvl="1"/>
            <a:r>
              <a:rPr lang="zh-TW" altLang="en-US" sz="2400" dirty="0"/>
              <a:t>他今年已發表了三篇論文。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i="1" dirty="0"/>
              <a:t>He  has  already  published  two  papers  this  year.</a:t>
            </a:r>
            <a:endParaRPr lang="zh-TW" altLang="en-US" sz="2400" dirty="0"/>
          </a:p>
          <a:p>
            <a:pPr lvl="1"/>
            <a:r>
              <a:rPr lang="zh-TW" altLang="en-US" sz="2400" dirty="0"/>
              <a:t>過去一年，我看了三次</a:t>
            </a:r>
            <a:r>
              <a:rPr lang="en-US" altLang="zh-TW" sz="2400" dirty="0" smtClean="0"/>
              <a:t>〝</a:t>
            </a:r>
            <a:r>
              <a:rPr lang="zh-TW" altLang="en-US" sz="2400" dirty="0" smtClean="0"/>
              <a:t>阿凡達</a:t>
            </a:r>
            <a:r>
              <a:rPr lang="en-US" altLang="zh-TW" sz="2400" dirty="0" smtClean="0"/>
              <a:t>〞</a:t>
            </a:r>
            <a:r>
              <a:rPr lang="zh-TW" altLang="en-US" sz="2400" dirty="0"/>
              <a:t>。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i="1" dirty="0"/>
              <a:t>In  the  past  year, I  have  seen  </a:t>
            </a:r>
            <a:r>
              <a:rPr lang="en-US" sz="2400" i="1" dirty="0" smtClean="0"/>
              <a:t>Avatar</a:t>
            </a:r>
            <a:r>
              <a:rPr lang="en-US" altLang="zh-TW" sz="2400" i="1" dirty="0" smtClean="0"/>
              <a:t> </a:t>
            </a:r>
            <a:r>
              <a:rPr lang="en-US" sz="2400" i="1" dirty="0" smtClean="0"/>
              <a:t>three  </a:t>
            </a:r>
            <a:r>
              <a:rPr lang="en-US" sz="2400" i="1" dirty="0"/>
              <a:t>times.</a:t>
            </a:r>
            <a:endParaRPr lang="zh-TW" altLang="en-US" sz="2400" dirty="0"/>
          </a:p>
          <a:p>
            <a:pPr lvl="1"/>
            <a:endParaRPr lang="zh-TW" altLang="en-US" sz="2400" dirty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758B3-3512-4B70-B261-B122288E8CD3}" type="slidenum">
              <a:rPr lang="ja-JP" altLang="en-US" smtClean="0"/>
              <a:pPr/>
              <a:t>12</a:t>
            </a:fld>
            <a:endParaRPr lang="en-US" altLang="ja-JP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現在完成式 </a:t>
            </a:r>
            <a:r>
              <a:rPr lang="en-US" altLang="zh-TW" dirty="0" smtClean="0"/>
              <a:t>V.S </a:t>
            </a:r>
            <a:r>
              <a:rPr lang="zh-TW" altLang="en-US" dirty="0" smtClean="0"/>
              <a:t>過去式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662510"/>
          </a:xfrm>
        </p:spPr>
        <p:txBody>
          <a:bodyPr/>
          <a:lstStyle/>
          <a:p>
            <a:r>
              <a:rPr lang="en-US" altLang="zh-TW" sz="2800" dirty="0"/>
              <a:t>〝</a:t>
            </a:r>
            <a:r>
              <a:rPr lang="zh-TW" altLang="en-US" sz="2800" dirty="0"/>
              <a:t>現在完成式</a:t>
            </a:r>
            <a:r>
              <a:rPr lang="en-US" altLang="zh-TW" sz="2800" dirty="0"/>
              <a:t>〞</a:t>
            </a:r>
            <a:r>
              <a:rPr lang="zh-TW" altLang="en-US" sz="2800" dirty="0"/>
              <a:t>和</a:t>
            </a:r>
            <a:r>
              <a:rPr lang="en-US" altLang="zh-TW" sz="2800" dirty="0"/>
              <a:t>〝</a:t>
            </a:r>
            <a:r>
              <a:rPr lang="zh-TW" altLang="en-US" sz="2800" dirty="0"/>
              <a:t>過去式</a:t>
            </a:r>
            <a:r>
              <a:rPr lang="en-US" altLang="zh-TW" sz="2800" dirty="0"/>
              <a:t>〞</a:t>
            </a:r>
            <a:r>
              <a:rPr lang="zh-TW" altLang="en-US" sz="2800" dirty="0"/>
              <a:t>不同究竟在那裡？最重要的不同在於，一旦在句子中</a:t>
            </a:r>
            <a:r>
              <a:rPr lang="zh-TW" altLang="en-US" sz="2800" dirty="0">
                <a:solidFill>
                  <a:srgbClr val="C00000"/>
                </a:solidFill>
              </a:rPr>
              <a:t>講一件過去發生的事</a:t>
            </a:r>
            <a:r>
              <a:rPr lang="zh-TW" altLang="en-US" sz="2800" dirty="0"/>
              <a:t>，</a:t>
            </a:r>
            <a:r>
              <a:rPr lang="zh-TW" altLang="en-US" sz="2800" dirty="0">
                <a:solidFill>
                  <a:srgbClr val="C00000"/>
                </a:solidFill>
              </a:rPr>
              <a:t>而且指定特定的時間</a:t>
            </a:r>
            <a:r>
              <a:rPr lang="zh-TW" altLang="en-US" sz="2800" dirty="0"/>
              <a:t>，就一定要用</a:t>
            </a:r>
            <a:r>
              <a:rPr lang="en-US" altLang="zh-TW" sz="2800" dirty="0">
                <a:solidFill>
                  <a:srgbClr val="C00000"/>
                </a:solidFill>
              </a:rPr>
              <a:t>〝</a:t>
            </a:r>
            <a:r>
              <a:rPr lang="zh-TW" altLang="en-US" sz="2800" dirty="0">
                <a:solidFill>
                  <a:srgbClr val="C00000"/>
                </a:solidFill>
              </a:rPr>
              <a:t>過去式</a:t>
            </a:r>
            <a:r>
              <a:rPr lang="en-US" altLang="zh-TW" sz="2800" dirty="0">
                <a:solidFill>
                  <a:srgbClr val="C00000"/>
                </a:solidFill>
              </a:rPr>
              <a:t>〞</a:t>
            </a:r>
            <a:r>
              <a:rPr lang="zh-TW" altLang="en-US" sz="2800" dirty="0"/>
              <a:t>，而不能用</a:t>
            </a:r>
            <a:r>
              <a:rPr lang="en-US" altLang="zh-TW" sz="2800" dirty="0"/>
              <a:t>〝</a:t>
            </a:r>
            <a:r>
              <a:rPr lang="zh-TW" altLang="en-US" sz="2800" dirty="0"/>
              <a:t>現在完成式</a:t>
            </a:r>
            <a:r>
              <a:rPr lang="en-US" altLang="zh-TW" sz="2800" dirty="0"/>
              <a:t>〞</a:t>
            </a:r>
            <a:r>
              <a:rPr lang="zh-TW" altLang="en-US" sz="2800" dirty="0" smtClean="0"/>
              <a:t>。</a:t>
            </a:r>
            <a:endParaRPr lang="en-US" altLang="zh-TW" sz="2800" dirty="0" smtClean="0"/>
          </a:p>
          <a:p>
            <a:pPr lvl="1"/>
            <a:r>
              <a:rPr lang="en-US" altLang="zh-TW" sz="2400" dirty="0" smtClean="0"/>
              <a:t>Ex:</a:t>
            </a:r>
            <a:endParaRPr lang="en-US" altLang="zh-TW" sz="2000" dirty="0" smtClean="0"/>
          </a:p>
          <a:p>
            <a:pPr lvl="1"/>
            <a:r>
              <a:rPr lang="en-US" sz="2400" i="1" dirty="0"/>
              <a:t>I  finished  my  homework  late  last  night.</a:t>
            </a:r>
            <a:br>
              <a:rPr lang="en-US" sz="2400" i="1" dirty="0"/>
            </a:br>
            <a:r>
              <a:rPr lang="en-US" sz="2400" i="1" dirty="0"/>
              <a:t>I  have  finally  finished  my  homework</a:t>
            </a:r>
            <a:r>
              <a:rPr lang="en-US" sz="2400" i="1" dirty="0" smtClean="0"/>
              <a:t>.</a:t>
            </a:r>
          </a:p>
          <a:p>
            <a:endParaRPr lang="en-US" altLang="zh-TW" sz="2800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758B3-3512-4B70-B261-B122288E8CD3}" type="slidenum">
              <a:rPr lang="ja-JP" altLang="en-US" smtClean="0"/>
              <a:pPr/>
              <a:t>13</a:t>
            </a:fld>
            <a:endParaRPr lang="en-US" altLang="ja-JP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現在完成式 </a:t>
            </a:r>
            <a:r>
              <a:rPr lang="en-US" altLang="zh-TW" dirty="0" smtClean="0"/>
              <a:t>V.S </a:t>
            </a:r>
            <a:r>
              <a:rPr lang="zh-TW" altLang="en-US" dirty="0" smtClean="0"/>
              <a:t>過去式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sz="2800" dirty="0" smtClean="0"/>
              <a:t>現在完成式常和 </a:t>
            </a:r>
            <a:r>
              <a:rPr lang="en-US" sz="2800" i="1" dirty="0" smtClean="0"/>
              <a:t>since</a:t>
            </a:r>
            <a:r>
              <a:rPr lang="en-US" sz="2800" dirty="0" smtClean="0"/>
              <a:t> </a:t>
            </a:r>
            <a:r>
              <a:rPr lang="zh-TW" altLang="en-US" sz="2800" dirty="0" smtClean="0"/>
              <a:t>、 </a:t>
            </a:r>
            <a:r>
              <a:rPr lang="en-US" sz="2800" i="1" dirty="0" smtClean="0"/>
              <a:t>for</a:t>
            </a:r>
            <a:r>
              <a:rPr lang="en-US" sz="2800" dirty="0" smtClean="0"/>
              <a:t> </a:t>
            </a:r>
            <a:r>
              <a:rPr lang="zh-TW" altLang="en-US" sz="2800" dirty="0" smtClean="0"/>
              <a:t>、 </a:t>
            </a:r>
            <a:r>
              <a:rPr lang="en-US" sz="2800" i="1" dirty="0" smtClean="0"/>
              <a:t>already</a:t>
            </a:r>
            <a:r>
              <a:rPr lang="en-US" sz="2800" dirty="0" smtClean="0"/>
              <a:t> </a:t>
            </a:r>
            <a:r>
              <a:rPr lang="zh-TW" altLang="en-US" sz="2800" dirty="0" smtClean="0"/>
              <a:t>、 </a:t>
            </a:r>
            <a:r>
              <a:rPr lang="en-US" sz="2800" i="1" dirty="0" smtClean="0"/>
              <a:t>never</a:t>
            </a:r>
            <a:r>
              <a:rPr lang="en-US" sz="2800" dirty="0" smtClean="0"/>
              <a:t> </a:t>
            </a:r>
            <a:r>
              <a:rPr lang="zh-TW" altLang="en-US" sz="2800" dirty="0" smtClean="0"/>
              <a:t>、 </a:t>
            </a:r>
            <a:r>
              <a:rPr lang="en-US" sz="2800" i="1" dirty="0" smtClean="0"/>
              <a:t>ever</a:t>
            </a:r>
            <a:r>
              <a:rPr lang="en-US" sz="2800" dirty="0" smtClean="0"/>
              <a:t> </a:t>
            </a:r>
            <a:r>
              <a:rPr lang="zh-TW" altLang="en-US" sz="2800" dirty="0" smtClean="0"/>
              <a:t>等字一起使用，</a:t>
            </a:r>
            <a:r>
              <a:rPr lang="en-US" altLang="zh-TW" sz="2800" dirty="0" smtClean="0"/>
              <a:t>Ex:</a:t>
            </a:r>
          </a:p>
          <a:p>
            <a:pPr lvl="1"/>
            <a:r>
              <a:rPr lang="en-US" i="1" dirty="0"/>
              <a:t>It  has  not  rained  for  a  long  time</a:t>
            </a:r>
            <a:r>
              <a:rPr lang="en-US" i="1" dirty="0" smtClean="0"/>
              <a:t>.</a:t>
            </a:r>
          </a:p>
          <a:p>
            <a:pPr lvl="1"/>
            <a:r>
              <a:rPr lang="en-US" i="1" dirty="0"/>
              <a:t>Have  you  ever  been  to  America</a:t>
            </a:r>
            <a:r>
              <a:rPr lang="zh-TW" altLang="en-US" i="1" dirty="0" smtClean="0"/>
              <a:t>？</a:t>
            </a:r>
            <a:endParaRPr lang="en-US" altLang="zh-TW" dirty="0" smtClean="0"/>
          </a:p>
          <a:p>
            <a:pPr lvl="1"/>
            <a:endParaRPr lang="en-US" altLang="zh-TW" i="1" dirty="0"/>
          </a:p>
          <a:p>
            <a:pPr lvl="1"/>
            <a:r>
              <a:rPr lang="en-US" i="1" dirty="0"/>
              <a:t>Never</a:t>
            </a:r>
            <a:r>
              <a:rPr lang="en-US" dirty="0"/>
              <a:t> </a:t>
            </a:r>
            <a:r>
              <a:rPr lang="zh-TW" altLang="en-US" dirty="0"/>
              <a:t>和 </a:t>
            </a:r>
            <a:r>
              <a:rPr lang="en-US" i="1" dirty="0"/>
              <a:t>ever</a:t>
            </a:r>
            <a:r>
              <a:rPr lang="en-US" dirty="0"/>
              <a:t> </a:t>
            </a:r>
            <a:r>
              <a:rPr lang="zh-TW" altLang="en-US" dirty="0"/>
              <a:t>也常是我們弄不清楚如何使用的字，一般說來， </a:t>
            </a:r>
            <a:r>
              <a:rPr lang="en-US" i="1" dirty="0">
                <a:solidFill>
                  <a:srgbClr val="C00000"/>
                </a:solidFill>
              </a:rPr>
              <a:t>never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zh-TW" altLang="en-US" dirty="0">
                <a:solidFill>
                  <a:srgbClr val="C00000"/>
                </a:solidFill>
              </a:rPr>
              <a:t>有否定的意思，</a:t>
            </a:r>
            <a:r>
              <a:rPr lang="en-US" i="1" dirty="0">
                <a:solidFill>
                  <a:srgbClr val="C00000"/>
                </a:solidFill>
              </a:rPr>
              <a:t>ever</a:t>
            </a:r>
            <a:r>
              <a:rPr lang="zh-TW" altLang="en-US" dirty="0">
                <a:solidFill>
                  <a:srgbClr val="C00000"/>
                </a:solidFill>
              </a:rPr>
              <a:t>則只有在問句中才會出現</a:t>
            </a:r>
            <a:endParaRPr lang="en-US" altLang="zh-TW" i="1" dirty="0" smtClean="0">
              <a:solidFill>
                <a:srgbClr val="C00000"/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758B3-3512-4B70-B261-B122288E8CD3}" type="slidenum">
              <a:rPr lang="ja-JP" altLang="en-US" smtClean="0"/>
              <a:pPr/>
              <a:t>14</a:t>
            </a:fld>
            <a:endParaRPr lang="en-US" altLang="ja-JP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Exercise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448196"/>
          </a:xfrm>
        </p:spPr>
        <p:txBody>
          <a:bodyPr/>
          <a:lstStyle/>
          <a:p>
            <a:r>
              <a:rPr lang="en-US" altLang="zh-TW" sz="2800" dirty="0" smtClean="0"/>
              <a:t>1.</a:t>
            </a:r>
            <a:r>
              <a:rPr lang="zh-TW" altLang="en-US" sz="2800" dirty="0"/>
              <a:t>我已收到了你的信</a:t>
            </a:r>
            <a:r>
              <a:rPr lang="zh-TW" altLang="en-US" sz="2800" dirty="0" smtClean="0"/>
              <a:t>。</a:t>
            </a:r>
            <a:endParaRPr lang="en-US" altLang="zh-TW" sz="2800" dirty="0" smtClean="0"/>
          </a:p>
          <a:p>
            <a:r>
              <a:rPr lang="en-US" altLang="zh-TW" sz="2800" dirty="0" smtClean="0">
                <a:solidFill>
                  <a:srgbClr val="C00000"/>
                </a:solidFill>
              </a:rPr>
              <a:t>I have received your letter.</a:t>
            </a:r>
          </a:p>
          <a:p>
            <a:r>
              <a:rPr lang="en-US" altLang="zh-TW" sz="2800" dirty="0" smtClean="0"/>
              <a:t>2.</a:t>
            </a:r>
            <a:r>
              <a:rPr lang="zh-TW" altLang="en-US" sz="2800" dirty="0"/>
              <a:t>他教英文很久了</a:t>
            </a:r>
            <a:r>
              <a:rPr lang="zh-TW" altLang="en-US" sz="2800" dirty="0" smtClean="0"/>
              <a:t>。</a:t>
            </a:r>
            <a:endParaRPr lang="zh-TW" altLang="en-US" sz="2800" dirty="0"/>
          </a:p>
          <a:p>
            <a:r>
              <a:rPr lang="en-US" altLang="zh-TW" sz="2800" dirty="0" smtClean="0">
                <a:solidFill>
                  <a:srgbClr val="C00000"/>
                </a:solidFill>
              </a:rPr>
              <a:t>He has taught English for a long time.</a:t>
            </a:r>
          </a:p>
          <a:p>
            <a:r>
              <a:rPr lang="en-US" altLang="zh-TW" sz="2800" dirty="0" smtClean="0"/>
              <a:t>3.</a:t>
            </a:r>
            <a:r>
              <a:rPr lang="en-US" sz="2800" dirty="0"/>
              <a:t> I </a:t>
            </a:r>
            <a:r>
              <a:rPr lang="en-US" sz="2800" u="sng" dirty="0"/>
              <a:t>        </a:t>
            </a:r>
            <a:r>
              <a:rPr lang="zh-TW" altLang="en-US" sz="2800" dirty="0"/>
              <a:t>（</a:t>
            </a:r>
            <a:r>
              <a:rPr lang="en-US" sz="2800" dirty="0"/>
              <a:t>talk</a:t>
            </a:r>
            <a:r>
              <a:rPr lang="zh-TW" altLang="en-US" sz="2800" dirty="0"/>
              <a:t>）</a:t>
            </a:r>
            <a:r>
              <a:rPr lang="en-US" sz="2800" dirty="0"/>
              <a:t> to  my  father  last  night</a:t>
            </a:r>
            <a:r>
              <a:rPr lang="en-US" sz="2800" dirty="0" smtClean="0"/>
              <a:t>.</a:t>
            </a:r>
          </a:p>
          <a:p>
            <a:r>
              <a:rPr lang="en-US" altLang="zh-TW" sz="2800" dirty="0" smtClean="0"/>
              <a:t>      </a:t>
            </a:r>
            <a:r>
              <a:rPr lang="en-US" altLang="zh-TW" sz="2800" dirty="0" smtClean="0">
                <a:solidFill>
                  <a:srgbClr val="C00000"/>
                </a:solidFill>
              </a:rPr>
              <a:t>talked</a:t>
            </a:r>
            <a:endParaRPr lang="en-US" altLang="zh-TW" sz="2800" dirty="0">
              <a:solidFill>
                <a:srgbClr val="C00000"/>
              </a:solidFill>
            </a:endParaRPr>
          </a:p>
          <a:p>
            <a:r>
              <a:rPr lang="en-US" sz="2800" dirty="0" smtClean="0"/>
              <a:t>4.I </a:t>
            </a:r>
            <a:r>
              <a:rPr lang="en-US" sz="2800" u="sng" dirty="0" smtClean="0"/>
              <a:t>        </a:t>
            </a:r>
            <a:r>
              <a:rPr lang="zh-TW" altLang="en-US" sz="2800" dirty="0"/>
              <a:t>（</a:t>
            </a:r>
            <a:r>
              <a:rPr lang="en-US" sz="2800" dirty="0"/>
              <a:t>read</a:t>
            </a:r>
            <a:r>
              <a:rPr lang="zh-TW" altLang="en-US" sz="2800" dirty="0"/>
              <a:t>）</a:t>
            </a:r>
            <a:r>
              <a:rPr lang="en-US" sz="2800" dirty="0"/>
              <a:t> many  novels  written  by  Charles  Dickens</a:t>
            </a:r>
            <a:r>
              <a:rPr lang="en-US" sz="2800" dirty="0" smtClean="0"/>
              <a:t>.</a:t>
            </a:r>
          </a:p>
          <a:p>
            <a:r>
              <a:rPr lang="en-US" altLang="zh-TW" sz="2800" dirty="0"/>
              <a:t> </a:t>
            </a:r>
            <a:r>
              <a:rPr lang="en-US" altLang="zh-TW" sz="2800" dirty="0" smtClean="0"/>
              <a:t>   </a:t>
            </a:r>
            <a:r>
              <a:rPr lang="en-US" altLang="zh-TW" sz="2800" dirty="0" smtClean="0">
                <a:solidFill>
                  <a:srgbClr val="C00000"/>
                </a:solidFill>
              </a:rPr>
              <a:t> have read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758B3-3512-4B70-B261-B122288E8CD3}" type="slidenum">
              <a:rPr lang="ja-JP" altLang="en-US" smtClean="0"/>
              <a:pPr/>
              <a:t>15</a:t>
            </a:fld>
            <a:endParaRPr lang="en-US" altLang="ja-JP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現在完成進行式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591072"/>
          </a:xfrm>
        </p:spPr>
        <p:txBody>
          <a:bodyPr/>
          <a:lstStyle/>
          <a:p>
            <a:r>
              <a:rPr lang="zh-TW" altLang="en-US" sz="2800" dirty="0" smtClean="0">
                <a:solidFill>
                  <a:srgbClr val="C00000"/>
                </a:solidFill>
              </a:rPr>
              <a:t>強調某件事沒有間斷，可以用現在完成進行式</a:t>
            </a:r>
            <a:r>
              <a:rPr lang="zh-TW" altLang="en-US" sz="2800" dirty="0" smtClean="0"/>
              <a:t>。</a:t>
            </a:r>
            <a:endParaRPr lang="en-US" altLang="zh-TW" sz="2800" dirty="0" smtClean="0"/>
          </a:p>
          <a:p>
            <a:r>
              <a:rPr lang="zh-TW" altLang="en-US" sz="2800" dirty="0"/>
              <a:t>形式</a:t>
            </a:r>
            <a:r>
              <a:rPr lang="zh-TW" altLang="en-US" sz="2800" dirty="0" smtClean="0"/>
              <a:t>：</a:t>
            </a:r>
            <a:r>
              <a:rPr lang="en-US" sz="2800" i="1" dirty="0"/>
              <a:t>verb to have  +  been  +  present participle</a:t>
            </a:r>
            <a:endParaRPr lang="en-US" altLang="zh-TW" sz="2800" dirty="0" smtClean="0"/>
          </a:p>
          <a:p>
            <a:pPr lvl="1"/>
            <a:r>
              <a:rPr lang="en-US" i="1" dirty="0" smtClean="0"/>
              <a:t>verb </a:t>
            </a:r>
            <a:r>
              <a:rPr lang="en-US" i="1" dirty="0"/>
              <a:t>to have </a:t>
            </a:r>
            <a:r>
              <a:rPr lang="en-US" dirty="0"/>
              <a:t> </a:t>
            </a:r>
            <a:r>
              <a:rPr lang="zh-TW" altLang="en-US" dirty="0"/>
              <a:t>是為了完成式，</a:t>
            </a:r>
            <a:r>
              <a:rPr lang="en-US" i="1" dirty="0"/>
              <a:t>been </a:t>
            </a:r>
            <a:r>
              <a:rPr lang="zh-TW" altLang="en-US" dirty="0"/>
              <a:t>和 </a:t>
            </a:r>
            <a:r>
              <a:rPr lang="en-US" i="1" dirty="0"/>
              <a:t>present participle</a:t>
            </a:r>
            <a:r>
              <a:rPr lang="en-US" dirty="0"/>
              <a:t> </a:t>
            </a:r>
            <a:r>
              <a:rPr lang="zh-TW" altLang="en-US" dirty="0"/>
              <a:t>都是為了進行式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pPr lvl="1"/>
            <a:endParaRPr lang="en-US" altLang="zh-TW" dirty="0" smtClean="0"/>
          </a:p>
          <a:p>
            <a:pPr lvl="0"/>
            <a:r>
              <a:rPr lang="en-US" altLang="zh-TW" sz="2800" dirty="0" smtClean="0"/>
              <a:t>Ex:</a:t>
            </a:r>
            <a:r>
              <a:rPr lang="zh-TW" altLang="en-US" sz="2800" dirty="0"/>
              <a:t>自從</a:t>
            </a:r>
            <a:r>
              <a:rPr lang="en-US" sz="2800" dirty="0"/>
              <a:t>1974</a:t>
            </a:r>
            <a:r>
              <a:rPr lang="zh-TW" altLang="en-US" sz="2800" dirty="0"/>
              <a:t>年，我就在學校游泳</a:t>
            </a:r>
            <a:r>
              <a:rPr lang="zh-TW" altLang="en-US" sz="2800" dirty="0" smtClean="0"/>
              <a:t>。</a:t>
            </a:r>
            <a:endParaRPr lang="en-US" altLang="zh-TW" sz="2800" dirty="0" smtClean="0"/>
          </a:p>
          <a:p>
            <a:pPr lvl="1"/>
            <a:r>
              <a:rPr lang="en-US" sz="2400" dirty="0" smtClean="0"/>
              <a:t>(</a:t>
            </a:r>
            <a:r>
              <a:rPr lang="zh-TW" altLang="en-US" sz="2400" dirty="0" smtClean="0"/>
              <a:t>現在完成式</a:t>
            </a:r>
            <a:r>
              <a:rPr lang="en-US" sz="2400" dirty="0" smtClean="0"/>
              <a:t>)</a:t>
            </a:r>
            <a:r>
              <a:rPr lang="en-US" sz="2400" i="1" dirty="0" smtClean="0"/>
              <a:t>Since </a:t>
            </a:r>
            <a:r>
              <a:rPr lang="en-US" sz="2400" i="1" dirty="0"/>
              <a:t>1974, I have gone swimming at school</a:t>
            </a:r>
            <a:r>
              <a:rPr lang="en-US" sz="2400" i="1" dirty="0" smtClean="0"/>
              <a:t>.</a:t>
            </a:r>
          </a:p>
          <a:p>
            <a:pPr lvl="1"/>
            <a:r>
              <a:rPr lang="zh-TW" altLang="en-US" sz="2400" dirty="0"/>
              <a:t>（現在完成進行式</a:t>
            </a:r>
            <a:r>
              <a:rPr lang="zh-TW" altLang="en-US" sz="2400" dirty="0" smtClean="0"/>
              <a:t>）</a:t>
            </a:r>
            <a:r>
              <a:rPr lang="en-US" sz="2400" i="1" dirty="0"/>
              <a:t>I  have  been  going  swimming  since  1974.</a:t>
            </a:r>
            <a:endParaRPr lang="zh-TW" altLang="en-US" sz="2400" dirty="0"/>
          </a:p>
          <a:p>
            <a:pPr lvl="0"/>
            <a:endParaRPr lang="zh-TW" altLang="en-US" sz="2800" dirty="0"/>
          </a:p>
          <a:p>
            <a:endParaRPr lang="zh-TW" altLang="en-US" sz="28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758B3-3512-4B70-B261-B122288E8CD3}" type="slidenum">
              <a:rPr lang="ja-JP" altLang="en-US" smtClean="0"/>
              <a:pPr/>
              <a:t>16</a:t>
            </a:fld>
            <a:endParaRPr lang="en-US" altLang="ja-JP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過去</a:t>
            </a:r>
            <a:r>
              <a:rPr lang="zh-TW" altLang="en-US" dirty="0" smtClean="0"/>
              <a:t>完成式和過去完成進行式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448196"/>
          </a:xfrm>
        </p:spPr>
        <p:txBody>
          <a:bodyPr/>
          <a:lstStyle/>
          <a:p>
            <a:r>
              <a:rPr lang="zh-TW" altLang="en-US" sz="2800" dirty="0"/>
              <a:t>過去完成式的形式如下</a:t>
            </a:r>
            <a:r>
              <a:rPr lang="zh-TW" altLang="en-US" sz="2800" dirty="0" smtClean="0"/>
              <a:t>：</a:t>
            </a:r>
            <a:endParaRPr lang="en-US" altLang="zh-TW" sz="2800" dirty="0" smtClean="0"/>
          </a:p>
          <a:p>
            <a:pPr lvl="1"/>
            <a:r>
              <a:rPr lang="en-US" i="1" dirty="0" smtClean="0"/>
              <a:t>had  </a:t>
            </a:r>
            <a:r>
              <a:rPr lang="en-US" i="1" dirty="0"/>
              <a:t>+  past  </a:t>
            </a:r>
            <a:r>
              <a:rPr lang="en-US" i="1" dirty="0" smtClean="0"/>
              <a:t>participle</a:t>
            </a:r>
          </a:p>
          <a:p>
            <a:r>
              <a:rPr lang="zh-TW" altLang="en-US" sz="2800" dirty="0">
                <a:solidFill>
                  <a:srgbClr val="C00000"/>
                </a:solidFill>
              </a:rPr>
              <a:t>過去完成式是不能單獨用的</a:t>
            </a:r>
            <a:r>
              <a:rPr lang="zh-TW" altLang="en-US" sz="2800" dirty="0"/>
              <a:t>。我們用的時候，必須有另一個事件。也就是說，假如我們有兩件事</a:t>
            </a:r>
            <a:r>
              <a:rPr lang="en-US" sz="2800" dirty="0"/>
              <a:t> A </a:t>
            </a:r>
            <a:r>
              <a:rPr lang="zh-TW" altLang="en-US" sz="2800" dirty="0"/>
              <a:t>和</a:t>
            </a:r>
            <a:r>
              <a:rPr lang="en-US" sz="2800" dirty="0"/>
              <a:t> B</a:t>
            </a:r>
            <a:r>
              <a:rPr lang="zh-TW" altLang="en-US" sz="2800" dirty="0"/>
              <a:t>，兩件事都發生在過去，但</a:t>
            </a:r>
            <a:r>
              <a:rPr lang="en-US" sz="2800" dirty="0"/>
              <a:t> A </a:t>
            </a:r>
            <a:r>
              <a:rPr lang="zh-TW" altLang="en-US" sz="2800" dirty="0"/>
              <a:t>發生在</a:t>
            </a:r>
            <a:r>
              <a:rPr lang="en-US" sz="2800" dirty="0"/>
              <a:t> B </a:t>
            </a:r>
            <a:r>
              <a:rPr lang="zh-TW" altLang="en-US" sz="2800" dirty="0"/>
              <a:t>以前，</a:t>
            </a:r>
            <a:r>
              <a:rPr lang="en-US" sz="2800" dirty="0"/>
              <a:t>A </a:t>
            </a:r>
            <a:r>
              <a:rPr lang="zh-TW" altLang="en-US" sz="2800" dirty="0"/>
              <a:t>應該用過去完成式，</a:t>
            </a:r>
            <a:r>
              <a:rPr lang="en-US" sz="2800" dirty="0"/>
              <a:t>B </a:t>
            </a:r>
            <a:r>
              <a:rPr lang="zh-TW" altLang="en-US" sz="2800" dirty="0"/>
              <a:t>則用過去式</a:t>
            </a:r>
            <a:r>
              <a:rPr lang="zh-TW" altLang="en-US" sz="2800" dirty="0" smtClean="0"/>
              <a:t>。</a:t>
            </a:r>
            <a:endParaRPr lang="en-US" altLang="zh-TW" sz="2800" dirty="0" smtClean="0"/>
          </a:p>
          <a:p>
            <a:endParaRPr lang="en-US" altLang="zh-TW" sz="2800" dirty="0" smtClean="0"/>
          </a:p>
          <a:p>
            <a:r>
              <a:rPr lang="en-US" altLang="zh-TW" sz="2800" dirty="0" smtClean="0"/>
              <a:t>Ex</a:t>
            </a:r>
            <a:r>
              <a:rPr lang="zh-TW" altLang="en-US" sz="2800" dirty="0" smtClean="0"/>
              <a:t>：</a:t>
            </a:r>
            <a:endParaRPr lang="en-US" altLang="zh-TW" sz="2800" dirty="0" smtClean="0"/>
          </a:p>
          <a:p>
            <a:pPr lvl="1"/>
            <a:r>
              <a:rPr lang="en-US" sz="2400" i="1" dirty="0"/>
              <a:t>He  had  studied  Chinese  before  he  came  to  Taiwan</a:t>
            </a:r>
            <a:r>
              <a:rPr lang="en-US" sz="2400" i="1" dirty="0" smtClean="0"/>
              <a:t>.</a:t>
            </a:r>
          </a:p>
          <a:p>
            <a:pPr lvl="1"/>
            <a:r>
              <a:rPr lang="en-US" sz="2400" i="1" dirty="0"/>
              <a:t>I  had  studied  calculus  before  I  got  into  college.</a:t>
            </a:r>
            <a:endParaRPr lang="zh-TW" altLang="en-US" sz="2400" dirty="0"/>
          </a:p>
          <a:p>
            <a:endParaRPr lang="zh-TW" altLang="en-US" sz="28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758B3-3512-4B70-B261-B122288E8CD3}" type="slidenum">
              <a:rPr lang="ja-JP" altLang="en-US" smtClean="0"/>
              <a:pPr/>
              <a:t>17</a:t>
            </a:fld>
            <a:endParaRPr lang="en-US" altLang="ja-JP"/>
          </a:p>
        </p:txBody>
      </p:sp>
      <p:sp>
        <p:nvSpPr>
          <p:cNvPr id="5" name="向右箭號 4"/>
          <p:cNvSpPr/>
          <p:nvPr/>
        </p:nvSpPr>
        <p:spPr bwMode="auto">
          <a:xfrm>
            <a:off x="1000100" y="5000636"/>
            <a:ext cx="6072230" cy="214314"/>
          </a:xfrm>
          <a:prstGeom prst="rightArrow">
            <a:avLst/>
          </a:prstGeom>
          <a:solidFill>
            <a:srgbClr val="9999FF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-128"/>
            </a:endParaRPr>
          </a:p>
        </p:txBody>
      </p:sp>
      <p:sp>
        <p:nvSpPr>
          <p:cNvPr id="6" name="五角星形 5"/>
          <p:cNvSpPr/>
          <p:nvPr/>
        </p:nvSpPr>
        <p:spPr bwMode="auto">
          <a:xfrm>
            <a:off x="1714480" y="4714884"/>
            <a:ext cx="571504" cy="642942"/>
          </a:xfrm>
          <a:prstGeom prst="star5">
            <a:avLst/>
          </a:prstGeom>
          <a:solidFill>
            <a:schemeClr val="accent1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  <a:ea typeface="ＭＳ Ｐゴシック" charset="-128"/>
              </a:rPr>
              <a:t>A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-128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5929322" y="5143512"/>
            <a:ext cx="8002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/>
              <a:t>現在</a:t>
            </a:r>
            <a:endParaRPr lang="zh-TW" altLang="en-US" dirty="0"/>
          </a:p>
        </p:txBody>
      </p:sp>
      <p:sp>
        <p:nvSpPr>
          <p:cNvPr id="8" name="文字方塊 7"/>
          <p:cNvSpPr txBox="1"/>
          <p:nvPr/>
        </p:nvSpPr>
        <p:spPr>
          <a:xfrm>
            <a:off x="7143768" y="4857760"/>
            <a:ext cx="11079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/>
              <a:t>時間點</a:t>
            </a:r>
            <a:endParaRPr lang="zh-TW" altLang="en-US" dirty="0"/>
          </a:p>
        </p:txBody>
      </p:sp>
      <p:sp>
        <p:nvSpPr>
          <p:cNvPr id="9" name="五角星形 8"/>
          <p:cNvSpPr/>
          <p:nvPr/>
        </p:nvSpPr>
        <p:spPr bwMode="auto">
          <a:xfrm>
            <a:off x="3786182" y="4714884"/>
            <a:ext cx="571504" cy="642942"/>
          </a:xfrm>
          <a:prstGeom prst="star5">
            <a:avLst/>
          </a:prstGeom>
          <a:solidFill>
            <a:schemeClr val="accent1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  <a:ea typeface="ＭＳ Ｐゴシック" charset="-128"/>
              </a:rPr>
              <a:t>B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9" grpId="0" animBg="1"/>
      <p:bldP spid="9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過去完成式和過去完成進行式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sz="2800" dirty="0"/>
              <a:t>如果我們要</a:t>
            </a:r>
            <a:r>
              <a:rPr lang="zh-TW" altLang="en-US" sz="2800" dirty="0">
                <a:solidFill>
                  <a:srgbClr val="C00000"/>
                </a:solidFill>
              </a:rPr>
              <a:t>強調較早發生事件的連續性</a:t>
            </a:r>
            <a:r>
              <a:rPr lang="zh-TW" altLang="en-US" sz="2800" dirty="0"/>
              <a:t>，我們可以用過去完成進行式</a:t>
            </a:r>
            <a:r>
              <a:rPr lang="zh-TW" altLang="en-US" sz="2800" dirty="0" smtClean="0"/>
              <a:t>。</a:t>
            </a:r>
            <a:r>
              <a:rPr lang="zh-TW" altLang="en-US" sz="2800" dirty="0"/>
              <a:t>過</a:t>
            </a:r>
            <a:r>
              <a:rPr lang="zh-TW" altLang="en-US" sz="2800" dirty="0" smtClean="0"/>
              <a:t>去</a:t>
            </a:r>
            <a:r>
              <a:rPr lang="zh-TW" altLang="en-US" sz="2800" dirty="0"/>
              <a:t>完成進行式和現在</a:t>
            </a:r>
            <a:r>
              <a:rPr lang="zh-TW" altLang="en-US" sz="2800" dirty="0" smtClean="0"/>
              <a:t>進行式唯一</a:t>
            </a:r>
            <a:r>
              <a:rPr lang="zh-TW" altLang="en-US" sz="2800" dirty="0"/>
              <a:t>不同的地方是 </a:t>
            </a:r>
            <a:r>
              <a:rPr lang="en-US" sz="2800" i="1" dirty="0"/>
              <a:t>verb to have </a:t>
            </a:r>
            <a:r>
              <a:rPr lang="en-US" sz="2800" dirty="0"/>
              <a:t> </a:t>
            </a:r>
            <a:r>
              <a:rPr lang="zh-TW" altLang="en-US" sz="2800" dirty="0"/>
              <a:t>的地方一定要用</a:t>
            </a:r>
            <a:r>
              <a:rPr lang="en-US" sz="2800" i="1" dirty="0"/>
              <a:t> had </a:t>
            </a:r>
            <a:r>
              <a:rPr lang="zh-TW" altLang="en-US" sz="2800" dirty="0" smtClean="0"/>
              <a:t>。</a:t>
            </a:r>
            <a:endParaRPr lang="en-US" altLang="zh-TW" sz="2800" dirty="0" smtClean="0"/>
          </a:p>
          <a:p>
            <a:endParaRPr lang="en-US" altLang="zh-TW" sz="2800" dirty="0" smtClean="0"/>
          </a:p>
          <a:p>
            <a:endParaRPr lang="en-US" altLang="zh-TW" sz="2800" dirty="0" smtClean="0"/>
          </a:p>
          <a:p>
            <a:pPr lvl="1"/>
            <a:r>
              <a:rPr lang="en-US" altLang="zh-TW" sz="2400" dirty="0" smtClean="0"/>
              <a:t>Ex</a:t>
            </a:r>
            <a:r>
              <a:rPr lang="zh-TW" altLang="en-US" sz="2400" dirty="0" smtClean="0"/>
              <a:t>：</a:t>
            </a:r>
            <a:endParaRPr lang="en-US" altLang="zh-TW" sz="2400" dirty="0" smtClean="0"/>
          </a:p>
          <a:p>
            <a:pPr lvl="2"/>
            <a:r>
              <a:rPr lang="en-US" sz="2000" i="1" dirty="0"/>
              <a:t>I  had  been  watching  TV  before  you  called  me.</a:t>
            </a:r>
            <a:endParaRPr lang="zh-TW" altLang="en-US" sz="2000" dirty="0"/>
          </a:p>
          <a:p>
            <a:pPr lvl="2"/>
            <a:r>
              <a:rPr lang="en-US" sz="2000" i="1" dirty="0"/>
              <a:t>I  had  been  working  hard  in  a  company  for  many  years  before  I  went to  college.</a:t>
            </a:r>
            <a:endParaRPr lang="zh-TW" altLang="en-US" sz="2000" dirty="0"/>
          </a:p>
          <a:p>
            <a:endParaRPr lang="zh-TW" altLang="en-US" sz="28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758B3-3512-4B70-B261-B122288E8CD3}" type="slidenum">
              <a:rPr lang="ja-JP" altLang="en-US" smtClean="0"/>
              <a:pPr/>
              <a:t>18</a:t>
            </a:fld>
            <a:endParaRPr lang="en-US" altLang="ja-JP"/>
          </a:p>
        </p:txBody>
      </p:sp>
      <p:sp>
        <p:nvSpPr>
          <p:cNvPr id="5" name="向右箭號 4"/>
          <p:cNvSpPr/>
          <p:nvPr/>
        </p:nvSpPr>
        <p:spPr bwMode="auto">
          <a:xfrm>
            <a:off x="1000100" y="4214818"/>
            <a:ext cx="6072230" cy="214314"/>
          </a:xfrm>
          <a:prstGeom prst="rightArrow">
            <a:avLst/>
          </a:prstGeom>
          <a:solidFill>
            <a:srgbClr val="9999FF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-128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5929322" y="4357694"/>
            <a:ext cx="8002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/>
              <a:t>現在</a:t>
            </a:r>
            <a:endParaRPr lang="zh-TW" altLang="en-US" dirty="0"/>
          </a:p>
        </p:txBody>
      </p:sp>
      <p:sp>
        <p:nvSpPr>
          <p:cNvPr id="7" name="文字方塊 6"/>
          <p:cNvSpPr txBox="1"/>
          <p:nvPr/>
        </p:nvSpPr>
        <p:spPr>
          <a:xfrm>
            <a:off x="7143768" y="4071942"/>
            <a:ext cx="11079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/>
              <a:t>時間點</a:t>
            </a:r>
            <a:endParaRPr lang="zh-TW" altLang="en-US" dirty="0"/>
          </a:p>
        </p:txBody>
      </p:sp>
      <p:sp>
        <p:nvSpPr>
          <p:cNvPr id="8" name="五角星形 7"/>
          <p:cNvSpPr/>
          <p:nvPr/>
        </p:nvSpPr>
        <p:spPr bwMode="auto">
          <a:xfrm>
            <a:off x="3786182" y="3929066"/>
            <a:ext cx="571504" cy="642942"/>
          </a:xfrm>
          <a:prstGeom prst="star5">
            <a:avLst/>
          </a:prstGeom>
          <a:solidFill>
            <a:schemeClr val="accent1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  <a:ea typeface="ＭＳ Ｐゴシック" charset="-128"/>
              </a:rPr>
              <a:t>B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-128"/>
            </a:endParaRPr>
          </a:p>
        </p:txBody>
      </p:sp>
      <p:sp>
        <p:nvSpPr>
          <p:cNvPr id="9" name="五角星形 8"/>
          <p:cNvSpPr/>
          <p:nvPr/>
        </p:nvSpPr>
        <p:spPr bwMode="auto">
          <a:xfrm>
            <a:off x="1714480" y="3929066"/>
            <a:ext cx="571504" cy="642942"/>
          </a:xfrm>
          <a:prstGeom prst="star5">
            <a:avLst/>
          </a:prstGeom>
          <a:solidFill>
            <a:schemeClr val="accent1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  <a:ea typeface="ＭＳ Ｐゴシック" charset="-128"/>
              </a:rPr>
              <a:t>A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-128"/>
            </a:endParaRPr>
          </a:p>
        </p:txBody>
      </p:sp>
      <p:sp>
        <p:nvSpPr>
          <p:cNvPr id="10" name="向右箭號 9"/>
          <p:cNvSpPr/>
          <p:nvPr/>
        </p:nvSpPr>
        <p:spPr bwMode="auto">
          <a:xfrm>
            <a:off x="2000232" y="3929066"/>
            <a:ext cx="2143140" cy="785818"/>
          </a:xfrm>
          <a:prstGeom prst="rightArrow">
            <a:avLst/>
          </a:prstGeom>
          <a:solidFill>
            <a:srgbClr val="FFC000">
              <a:alpha val="58000"/>
            </a:srgbClr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Exercise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591072"/>
          </a:xfrm>
        </p:spPr>
        <p:txBody>
          <a:bodyPr/>
          <a:lstStyle/>
          <a:p>
            <a:r>
              <a:rPr lang="en-US" altLang="zh-TW" sz="2800" dirty="0" smtClean="0"/>
              <a:t>1.</a:t>
            </a:r>
            <a:r>
              <a:rPr lang="zh-TW" altLang="en-US" sz="2800" dirty="0"/>
              <a:t>你來以前，我曾打電話給</a:t>
            </a:r>
            <a:r>
              <a:rPr lang="zh-TW" altLang="en-US" sz="2800" dirty="0" smtClean="0"/>
              <a:t>你</a:t>
            </a:r>
            <a:endParaRPr lang="en-US" altLang="zh-TW" sz="2800" dirty="0" smtClean="0"/>
          </a:p>
          <a:p>
            <a:r>
              <a:rPr lang="en-US" altLang="zh-TW" sz="2800" dirty="0" smtClean="0">
                <a:solidFill>
                  <a:srgbClr val="C00000"/>
                </a:solidFill>
              </a:rPr>
              <a:t>I had called you before you came.</a:t>
            </a:r>
          </a:p>
          <a:p>
            <a:r>
              <a:rPr lang="en-US" altLang="zh-TW" sz="2800" dirty="0" smtClean="0"/>
              <a:t>2.</a:t>
            </a:r>
            <a:r>
              <a:rPr lang="zh-TW" altLang="en-US" sz="2800" dirty="0"/>
              <a:t>他們一直都住在</a:t>
            </a:r>
            <a:r>
              <a:rPr lang="zh-TW" altLang="en-US" sz="2800" dirty="0" smtClean="0"/>
              <a:t>這裡</a:t>
            </a:r>
            <a:endParaRPr lang="en-US" altLang="zh-TW" sz="2800" dirty="0" smtClean="0"/>
          </a:p>
          <a:p>
            <a:r>
              <a:rPr lang="en-US" altLang="zh-TW" sz="2800" dirty="0" smtClean="0">
                <a:solidFill>
                  <a:srgbClr val="C00000"/>
                </a:solidFill>
              </a:rPr>
              <a:t>They have lived here all the time.</a:t>
            </a:r>
          </a:p>
          <a:p>
            <a:r>
              <a:rPr lang="en-US" sz="2800" dirty="0" smtClean="0"/>
              <a:t>3.It </a:t>
            </a:r>
            <a:r>
              <a:rPr lang="en-US" sz="2800" dirty="0"/>
              <a:t>________ (rain) for the last two days</a:t>
            </a:r>
            <a:r>
              <a:rPr lang="en-US" sz="2800" dirty="0" smtClean="0"/>
              <a:t>.</a:t>
            </a:r>
          </a:p>
          <a:p>
            <a:r>
              <a:rPr lang="en-US" sz="2800" dirty="0" smtClean="0"/>
              <a:t>      </a:t>
            </a:r>
            <a:r>
              <a:rPr lang="en-US" sz="2800" dirty="0" smtClean="0">
                <a:solidFill>
                  <a:srgbClr val="C00000"/>
                </a:solidFill>
              </a:rPr>
              <a:t>has been raining</a:t>
            </a:r>
          </a:p>
          <a:p>
            <a:r>
              <a:rPr lang="en-US" altLang="zh-TW" sz="2800" dirty="0" smtClean="0"/>
              <a:t>4.</a:t>
            </a:r>
            <a:r>
              <a:rPr lang="en-US" sz="2800" dirty="0"/>
              <a:t> When I went to see her yesterday, she _______ (watch) TV</a:t>
            </a:r>
            <a:r>
              <a:rPr lang="en-US" sz="2800" dirty="0" smtClean="0"/>
              <a:t>.                                        </a:t>
            </a:r>
            <a:endParaRPr lang="en-US" sz="2800" dirty="0" smtClean="0">
              <a:solidFill>
                <a:srgbClr val="C00000"/>
              </a:solidFill>
            </a:endParaRPr>
          </a:p>
          <a:p>
            <a:r>
              <a:rPr lang="en-US" sz="2800" dirty="0" smtClean="0">
                <a:solidFill>
                  <a:srgbClr val="C00000"/>
                </a:solidFill>
              </a:rPr>
              <a:t>                                                           was watching</a:t>
            </a:r>
            <a:endParaRPr lang="zh-TW" altLang="en-US" sz="28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758B3-3512-4B70-B261-B122288E8CD3}" type="slidenum">
              <a:rPr lang="ja-JP" altLang="en-US" smtClean="0"/>
              <a:pPr/>
              <a:t>19</a:t>
            </a:fld>
            <a:endParaRPr lang="en-US" altLang="ja-JP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sign001">
  <a:themeElements>
    <a:clrScheme name="標準デザイン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標準デザイン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9999FF"/>
        </a:solidFill>
        <a:ln w="9525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9999FF"/>
        </a:solidFill>
        <a:ln w="9525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ＭＳ Ｐゴシック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design001</Template>
  <TotalTime>243</TotalTime>
  <Words>1254</Words>
  <Application>Microsoft Office PowerPoint</Application>
  <PresentationFormat>如螢幕大小 (4:3)</PresentationFormat>
  <Paragraphs>234</Paragraphs>
  <Slides>19</Slides>
  <Notes>19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19</vt:i4>
      </vt:variant>
    </vt:vector>
  </HeadingPairs>
  <TitlesOfParts>
    <vt:vector size="20" baseType="lpstr">
      <vt:lpstr>design001</vt:lpstr>
      <vt:lpstr>專門替中國人寫的英文基本文法       李家同,海柏 Lesson 2:  快快樂樂學英文   之  過去式與完成式</vt:lpstr>
      <vt:lpstr>Outline</vt:lpstr>
      <vt:lpstr>過去式</vt:lpstr>
      <vt:lpstr>Example</vt:lpstr>
      <vt:lpstr>Exercise</vt:lpstr>
      <vt:lpstr>過去進行式</vt:lpstr>
      <vt:lpstr>Exercise</vt:lpstr>
      <vt:lpstr>現在完成式</vt:lpstr>
      <vt:lpstr>什麼時候要用現在完成式？</vt:lpstr>
      <vt:lpstr>什麼時候要用現在完成式？</vt:lpstr>
      <vt:lpstr>什麼時候要用現在完成式？</vt:lpstr>
      <vt:lpstr>什麼時候要用現在完成式？</vt:lpstr>
      <vt:lpstr>現在完成式 V.S 過去式</vt:lpstr>
      <vt:lpstr>現在完成式 V.S 過去式</vt:lpstr>
      <vt:lpstr>Exercise</vt:lpstr>
      <vt:lpstr>現在完成進行式</vt:lpstr>
      <vt:lpstr>過去完成式和過去完成進行式</vt:lpstr>
      <vt:lpstr>過去完成式和過去完成進行式</vt:lpstr>
      <vt:lpstr>Exercise</vt:lpstr>
    </vt:vector>
  </TitlesOfParts>
  <Company>NEFUser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Section title</dc:title>
  <dc:creator>NEFUser</dc:creator>
  <cp:lastModifiedBy>NEFUser</cp:lastModifiedBy>
  <cp:revision>90</cp:revision>
  <dcterms:created xsi:type="dcterms:W3CDTF">2010-01-16T05:47:18Z</dcterms:created>
  <dcterms:modified xsi:type="dcterms:W3CDTF">2010-01-19T04:34:00Z</dcterms:modified>
</cp:coreProperties>
</file>