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58" r:id="rId4"/>
    <p:sldId id="275" r:id="rId5"/>
    <p:sldId id="276" r:id="rId6"/>
    <p:sldId id="277" r:id="rId7"/>
    <p:sldId id="259" r:id="rId8"/>
    <p:sldId id="261" r:id="rId9"/>
    <p:sldId id="278" r:id="rId10"/>
    <p:sldId id="279" r:id="rId11"/>
    <p:sldId id="280" r:id="rId12"/>
    <p:sldId id="281" r:id="rId13"/>
    <p:sldId id="260" r:id="rId14"/>
    <p:sldId id="262" r:id="rId15"/>
    <p:sldId id="263" r:id="rId16"/>
    <p:sldId id="282" r:id="rId17"/>
    <p:sldId id="283" r:id="rId18"/>
    <p:sldId id="284" r:id="rId19"/>
    <p:sldId id="265" r:id="rId20"/>
    <p:sldId id="285" r:id="rId21"/>
    <p:sldId id="286" r:id="rId22"/>
    <p:sldId id="266" r:id="rId23"/>
    <p:sldId id="268" r:id="rId24"/>
    <p:sldId id="274"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849" autoAdjust="0"/>
  </p:normalViewPr>
  <p:slideViewPr>
    <p:cSldViewPr snapToGrid="0">
      <p:cViewPr varScale="1">
        <p:scale>
          <a:sx n="57" d="100"/>
          <a:sy n="57"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B3199-BB17-4AC3-AD7D-0FED9AACA9DB}" type="datetimeFigureOut">
              <a:rPr lang="zh-TW" altLang="en-US" smtClean="0"/>
              <a:t>2021/7/15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653AD-23E8-47D3-8429-A890D34EE77B}" type="slidenum">
              <a:rPr lang="zh-TW" altLang="en-US" smtClean="0"/>
              <a:t>‹#›</a:t>
            </a:fld>
            <a:endParaRPr lang="zh-TW" altLang="en-US"/>
          </a:p>
        </p:txBody>
      </p:sp>
    </p:spTree>
    <p:extLst>
      <p:ext uri="{BB962C8B-B14F-4D97-AF65-F5344CB8AC3E}">
        <p14:creationId xmlns:p14="http://schemas.microsoft.com/office/powerpoint/2010/main" val="237777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a:t>
            </a:fld>
            <a:endParaRPr lang="zh-TW" altLang="en-US"/>
          </a:p>
        </p:txBody>
      </p:sp>
    </p:spTree>
    <p:extLst>
      <p:ext uri="{BB962C8B-B14F-4D97-AF65-F5344CB8AC3E}">
        <p14:creationId xmlns:p14="http://schemas.microsoft.com/office/powerpoint/2010/main" val="256650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12</a:t>
            </a:fld>
            <a:endParaRPr lang="zh-TW" altLang="en-US"/>
          </a:p>
        </p:txBody>
      </p:sp>
    </p:spTree>
    <p:extLst>
      <p:ext uri="{BB962C8B-B14F-4D97-AF65-F5344CB8AC3E}">
        <p14:creationId xmlns:p14="http://schemas.microsoft.com/office/powerpoint/2010/main" val="401734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14</a:t>
            </a:fld>
            <a:endParaRPr lang="zh-TW" altLang="en-US"/>
          </a:p>
        </p:txBody>
      </p:sp>
    </p:spTree>
    <p:extLst>
      <p:ext uri="{BB962C8B-B14F-4D97-AF65-F5344CB8AC3E}">
        <p14:creationId xmlns:p14="http://schemas.microsoft.com/office/powerpoint/2010/main" val="263863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15</a:t>
            </a:fld>
            <a:endParaRPr lang="zh-TW" altLang="en-US"/>
          </a:p>
        </p:txBody>
      </p:sp>
    </p:spTree>
    <p:extLst>
      <p:ext uri="{BB962C8B-B14F-4D97-AF65-F5344CB8AC3E}">
        <p14:creationId xmlns:p14="http://schemas.microsoft.com/office/powerpoint/2010/main" val="583425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16</a:t>
            </a:fld>
            <a:endParaRPr lang="zh-TW" altLang="en-US"/>
          </a:p>
        </p:txBody>
      </p:sp>
    </p:spTree>
    <p:extLst>
      <p:ext uri="{BB962C8B-B14F-4D97-AF65-F5344CB8AC3E}">
        <p14:creationId xmlns:p14="http://schemas.microsoft.com/office/powerpoint/2010/main" val="64918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17</a:t>
            </a:fld>
            <a:endParaRPr lang="zh-TW" altLang="en-US"/>
          </a:p>
        </p:txBody>
      </p:sp>
    </p:spTree>
    <p:extLst>
      <p:ext uri="{BB962C8B-B14F-4D97-AF65-F5344CB8AC3E}">
        <p14:creationId xmlns:p14="http://schemas.microsoft.com/office/powerpoint/2010/main" val="1338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18</a:t>
            </a:fld>
            <a:endParaRPr lang="zh-TW" altLang="en-US"/>
          </a:p>
        </p:txBody>
      </p:sp>
    </p:spTree>
    <p:extLst>
      <p:ext uri="{BB962C8B-B14F-4D97-AF65-F5344CB8AC3E}">
        <p14:creationId xmlns:p14="http://schemas.microsoft.com/office/powerpoint/2010/main" val="261417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19</a:t>
            </a:fld>
            <a:endParaRPr lang="zh-TW" altLang="en-US"/>
          </a:p>
        </p:txBody>
      </p:sp>
    </p:spTree>
    <p:extLst>
      <p:ext uri="{BB962C8B-B14F-4D97-AF65-F5344CB8AC3E}">
        <p14:creationId xmlns:p14="http://schemas.microsoft.com/office/powerpoint/2010/main" val="313361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20</a:t>
            </a:fld>
            <a:endParaRPr lang="zh-TW" altLang="en-US"/>
          </a:p>
        </p:txBody>
      </p:sp>
    </p:spTree>
    <p:extLst>
      <p:ext uri="{BB962C8B-B14F-4D97-AF65-F5344CB8AC3E}">
        <p14:creationId xmlns:p14="http://schemas.microsoft.com/office/powerpoint/2010/main" val="286030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21</a:t>
            </a:fld>
            <a:endParaRPr lang="zh-TW" altLang="en-US"/>
          </a:p>
        </p:txBody>
      </p:sp>
    </p:spTree>
    <p:extLst>
      <p:ext uri="{BB962C8B-B14F-4D97-AF65-F5344CB8AC3E}">
        <p14:creationId xmlns:p14="http://schemas.microsoft.com/office/powerpoint/2010/main" val="2435670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23</a:t>
            </a:fld>
            <a:endParaRPr lang="zh-TW" altLang="en-US"/>
          </a:p>
        </p:txBody>
      </p:sp>
    </p:spTree>
    <p:extLst>
      <p:ext uri="{BB962C8B-B14F-4D97-AF65-F5344CB8AC3E}">
        <p14:creationId xmlns:p14="http://schemas.microsoft.com/office/powerpoint/2010/main" val="26764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3</a:t>
            </a:fld>
            <a:endParaRPr lang="zh-TW" altLang="en-US"/>
          </a:p>
        </p:txBody>
      </p:sp>
    </p:spTree>
    <p:extLst>
      <p:ext uri="{BB962C8B-B14F-4D97-AF65-F5344CB8AC3E}">
        <p14:creationId xmlns:p14="http://schemas.microsoft.com/office/powerpoint/2010/main" val="328575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4</a:t>
            </a:fld>
            <a:endParaRPr lang="zh-TW" altLang="en-US"/>
          </a:p>
        </p:txBody>
      </p:sp>
    </p:spTree>
    <p:extLst>
      <p:ext uri="{BB962C8B-B14F-4D97-AF65-F5344CB8AC3E}">
        <p14:creationId xmlns:p14="http://schemas.microsoft.com/office/powerpoint/2010/main" val="217431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5</a:t>
            </a:fld>
            <a:endParaRPr lang="zh-TW" altLang="en-US"/>
          </a:p>
        </p:txBody>
      </p:sp>
    </p:spTree>
    <p:extLst>
      <p:ext uri="{BB962C8B-B14F-4D97-AF65-F5344CB8AC3E}">
        <p14:creationId xmlns:p14="http://schemas.microsoft.com/office/powerpoint/2010/main" val="169037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6</a:t>
            </a:fld>
            <a:endParaRPr lang="zh-TW" altLang="en-US"/>
          </a:p>
        </p:txBody>
      </p:sp>
    </p:spTree>
    <p:extLst>
      <p:ext uri="{BB962C8B-B14F-4D97-AF65-F5344CB8AC3E}">
        <p14:creationId xmlns:p14="http://schemas.microsoft.com/office/powerpoint/2010/main" val="329739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8</a:t>
            </a:fld>
            <a:endParaRPr lang="zh-TW" altLang="en-US"/>
          </a:p>
        </p:txBody>
      </p:sp>
    </p:spTree>
    <p:extLst>
      <p:ext uri="{BB962C8B-B14F-4D97-AF65-F5344CB8AC3E}">
        <p14:creationId xmlns:p14="http://schemas.microsoft.com/office/powerpoint/2010/main" val="141579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9</a:t>
            </a:fld>
            <a:endParaRPr lang="zh-TW" altLang="en-US"/>
          </a:p>
        </p:txBody>
      </p:sp>
    </p:spTree>
    <p:extLst>
      <p:ext uri="{BB962C8B-B14F-4D97-AF65-F5344CB8AC3E}">
        <p14:creationId xmlns:p14="http://schemas.microsoft.com/office/powerpoint/2010/main" val="321359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10</a:t>
            </a:fld>
            <a:endParaRPr lang="zh-TW" altLang="en-US"/>
          </a:p>
        </p:txBody>
      </p:sp>
    </p:spTree>
    <p:extLst>
      <p:ext uri="{BB962C8B-B14F-4D97-AF65-F5344CB8AC3E}">
        <p14:creationId xmlns:p14="http://schemas.microsoft.com/office/powerpoint/2010/main" val="399413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5653AD-23E8-47D3-8429-A890D34EE77B}" type="slidenum">
              <a:rPr lang="zh-TW" altLang="en-US" smtClean="0"/>
              <a:t>11</a:t>
            </a:fld>
            <a:endParaRPr lang="zh-TW" altLang="en-US"/>
          </a:p>
        </p:txBody>
      </p:sp>
    </p:spTree>
    <p:extLst>
      <p:ext uri="{BB962C8B-B14F-4D97-AF65-F5344CB8AC3E}">
        <p14:creationId xmlns:p14="http://schemas.microsoft.com/office/powerpoint/2010/main" val="415313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5E4D49-9B29-4C05-9516-6063CB2B5B1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dirty="0"/>
              <a:t>按一下以編輯母片標題樣式</a:t>
            </a:r>
          </a:p>
        </p:txBody>
      </p:sp>
      <p:sp>
        <p:nvSpPr>
          <p:cNvPr id="3" name="副標題 2">
            <a:extLst>
              <a:ext uri="{FF2B5EF4-FFF2-40B4-BE49-F238E27FC236}">
                <a16:creationId xmlns:a16="http://schemas.microsoft.com/office/drawing/2014/main" id="{632ECC3A-1ED0-4A9D-9F7F-BA9D27A1B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D3D96152-4334-45F7-BECE-509441E58874}"/>
              </a:ext>
            </a:extLst>
          </p:cNvPr>
          <p:cNvSpPr>
            <a:spLocks noGrp="1"/>
          </p:cNvSpPr>
          <p:nvPr>
            <p:ph type="dt" sz="half" idx="10"/>
          </p:nvPr>
        </p:nvSpPr>
        <p:spPr/>
        <p:txBody>
          <a:bodyPr/>
          <a:lstStyle/>
          <a:p>
            <a:fld id="{CAFE49E3-5486-46C7-AFAD-748FFC124E13}" type="datetime1">
              <a:rPr lang="zh-TW" altLang="en-US" smtClean="0"/>
              <a:t>2021/7/15</a:t>
            </a:fld>
            <a:endParaRPr lang="zh-TW" altLang="en-US"/>
          </a:p>
        </p:txBody>
      </p:sp>
      <p:sp>
        <p:nvSpPr>
          <p:cNvPr id="5" name="頁尾版面配置區 4">
            <a:extLst>
              <a:ext uri="{FF2B5EF4-FFF2-40B4-BE49-F238E27FC236}">
                <a16:creationId xmlns:a16="http://schemas.microsoft.com/office/drawing/2014/main" id="{6C53A765-584F-45B1-A872-FAF36752806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750F3E1-A272-498C-A689-117D7FE8499D}"/>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339383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B32687-D95D-4D2D-A63C-EE5318075FF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B78C6A7-0800-4FB2-9ED9-3D083D5BFEA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0E82C8-8A71-4BB4-A3A0-2B9902CED9AD}"/>
              </a:ext>
            </a:extLst>
          </p:cNvPr>
          <p:cNvSpPr>
            <a:spLocks noGrp="1"/>
          </p:cNvSpPr>
          <p:nvPr>
            <p:ph type="dt" sz="half" idx="10"/>
          </p:nvPr>
        </p:nvSpPr>
        <p:spPr/>
        <p:txBody>
          <a:bodyPr/>
          <a:lstStyle/>
          <a:p>
            <a:fld id="{06C5AF6E-3B27-4B23-8654-964718FB34B1}" type="datetime1">
              <a:rPr lang="zh-TW" altLang="en-US" smtClean="0"/>
              <a:t>2021/7/15</a:t>
            </a:fld>
            <a:endParaRPr lang="zh-TW" altLang="en-US"/>
          </a:p>
        </p:txBody>
      </p:sp>
      <p:sp>
        <p:nvSpPr>
          <p:cNvPr id="5" name="頁尾版面配置區 4">
            <a:extLst>
              <a:ext uri="{FF2B5EF4-FFF2-40B4-BE49-F238E27FC236}">
                <a16:creationId xmlns:a16="http://schemas.microsoft.com/office/drawing/2014/main" id="{918D9060-837B-4057-9E6A-4E78A5AC3B3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7F33237-FA1F-4451-B2B0-791F9D6835CA}"/>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274444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837095C-C2ED-4AF2-A674-6DFBFE277ED3}"/>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B68C2A4-F789-4277-B4CC-8394377119F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A86DCC-52B3-4AE6-A104-7EB7265DE9B5}"/>
              </a:ext>
            </a:extLst>
          </p:cNvPr>
          <p:cNvSpPr>
            <a:spLocks noGrp="1"/>
          </p:cNvSpPr>
          <p:nvPr>
            <p:ph type="dt" sz="half" idx="10"/>
          </p:nvPr>
        </p:nvSpPr>
        <p:spPr/>
        <p:txBody>
          <a:bodyPr/>
          <a:lstStyle/>
          <a:p>
            <a:fld id="{6765235E-A8E8-4004-85DC-E75807382267}" type="datetime1">
              <a:rPr lang="zh-TW" altLang="en-US" smtClean="0"/>
              <a:t>2021/7/15</a:t>
            </a:fld>
            <a:endParaRPr lang="zh-TW" altLang="en-US"/>
          </a:p>
        </p:txBody>
      </p:sp>
      <p:sp>
        <p:nvSpPr>
          <p:cNvPr id="5" name="頁尾版面配置區 4">
            <a:extLst>
              <a:ext uri="{FF2B5EF4-FFF2-40B4-BE49-F238E27FC236}">
                <a16:creationId xmlns:a16="http://schemas.microsoft.com/office/drawing/2014/main" id="{EFA5002A-AF68-400B-AB9F-C49DDD6DCA5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A72F874-6FCC-41D0-AF8D-82FA6BC9DED2}"/>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54409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DD190D-5F09-4514-AE6C-9A606BAC55A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B012850-B9BB-4E0D-A265-904D98E2FE0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51FFE79-F708-46D3-BCC7-2D8F3AA6A63D}"/>
              </a:ext>
            </a:extLst>
          </p:cNvPr>
          <p:cNvSpPr>
            <a:spLocks noGrp="1"/>
          </p:cNvSpPr>
          <p:nvPr>
            <p:ph type="dt" sz="half" idx="10"/>
          </p:nvPr>
        </p:nvSpPr>
        <p:spPr/>
        <p:txBody>
          <a:bodyPr/>
          <a:lstStyle/>
          <a:p>
            <a:fld id="{6532C4D6-4894-4F19-85F9-5A220ED8C139}" type="datetime1">
              <a:rPr lang="zh-TW" altLang="en-US" smtClean="0"/>
              <a:t>2021/7/15</a:t>
            </a:fld>
            <a:endParaRPr lang="zh-TW" altLang="en-US"/>
          </a:p>
        </p:txBody>
      </p:sp>
      <p:sp>
        <p:nvSpPr>
          <p:cNvPr id="5" name="頁尾版面配置區 4">
            <a:extLst>
              <a:ext uri="{FF2B5EF4-FFF2-40B4-BE49-F238E27FC236}">
                <a16:creationId xmlns:a16="http://schemas.microsoft.com/office/drawing/2014/main" id="{DA382B8C-07AB-4864-AA7E-39550AEB5D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D634781-84E9-4574-BB91-9FDF2C821D07}"/>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201849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DF31C1-9821-44A4-8C6E-DD8A442540F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DB60963-4413-4B3D-929C-471574F8FA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4304AFAD-385A-40B7-938E-A3090668ED49}"/>
              </a:ext>
            </a:extLst>
          </p:cNvPr>
          <p:cNvSpPr>
            <a:spLocks noGrp="1"/>
          </p:cNvSpPr>
          <p:nvPr>
            <p:ph type="dt" sz="half" idx="10"/>
          </p:nvPr>
        </p:nvSpPr>
        <p:spPr/>
        <p:txBody>
          <a:bodyPr/>
          <a:lstStyle/>
          <a:p>
            <a:fld id="{F3DF4C43-DEF8-4951-BCCF-E1634443A746}" type="datetime1">
              <a:rPr lang="zh-TW" altLang="en-US" smtClean="0"/>
              <a:t>2021/7/15</a:t>
            </a:fld>
            <a:endParaRPr lang="zh-TW" altLang="en-US"/>
          </a:p>
        </p:txBody>
      </p:sp>
      <p:sp>
        <p:nvSpPr>
          <p:cNvPr id="5" name="頁尾版面配置區 4">
            <a:extLst>
              <a:ext uri="{FF2B5EF4-FFF2-40B4-BE49-F238E27FC236}">
                <a16:creationId xmlns:a16="http://schemas.microsoft.com/office/drawing/2014/main" id="{0DD99FAE-C32A-4490-8C88-036F0359589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F6C7442-261E-46C5-B006-A2B70CDB2F04}"/>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363852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8D22E7-11FE-49DD-AAEE-68BAD11E828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6A703C8-41BA-4F7E-90C2-2655CA67CF83}"/>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4089419-05A5-42A8-BC96-C87299AF8FD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12CB094-82EA-49F5-A2EA-6FBEE7E7D804}"/>
              </a:ext>
            </a:extLst>
          </p:cNvPr>
          <p:cNvSpPr>
            <a:spLocks noGrp="1"/>
          </p:cNvSpPr>
          <p:nvPr>
            <p:ph type="dt" sz="half" idx="10"/>
          </p:nvPr>
        </p:nvSpPr>
        <p:spPr/>
        <p:txBody>
          <a:bodyPr/>
          <a:lstStyle/>
          <a:p>
            <a:fld id="{15D2CD9F-5830-4DBB-ACF0-11240C380B30}" type="datetime1">
              <a:rPr lang="zh-TW" altLang="en-US" smtClean="0"/>
              <a:t>2021/7/15</a:t>
            </a:fld>
            <a:endParaRPr lang="zh-TW" altLang="en-US"/>
          </a:p>
        </p:txBody>
      </p:sp>
      <p:sp>
        <p:nvSpPr>
          <p:cNvPr id="6" name="頁尾版面配置區 5">
            <a:extLst>
              <a:ext uri="{FF2B5EF4-FFF2-40B4-BE49-F238E27FC236}">
                <a16:creationId xmlns:a16="http://schemas.microsoft.com/office/drawing/2014/main" id="{7DE42B1A-0CFD-4321-8F9A-FE599591FCE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0D5AB94-C423-49A8-B141-38222D25277E}"/>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296326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06B29A-D18D-4C10-9059-2B6C0EC924B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FB80310-6012-4638-A5E6-A3F9BD995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650B5DD-A5BE-4847-A500-0405F19A0B98}"/>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425ED2C-94D1-4C93-817A-3D9479C3C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8941137-B70D-44A6-A8DA-9CF86A51A37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D6BCE9E-B61E-489C-9CD4-14531B8D88DA}"/>
              </a:ext>
            </a:extLst>
          </p:cNvPr>
          <p:cNvSpPr>
            <a:spLocks noGrp="1"/>
          </p:cNvSpPr>
          <p:nvPr>
            <p:ph type="dt" sz="half" idx="10"/>
          </p:nvPr>
        </p:nvSpPr>
        <p:spPr/>
        <p:txBody>
          <a:bodyPr/>
          <a:lstStyle/>
          <a:p>
            <a:fld id="{333128CC-0EB0-43B0-AF1E-95D2302A773E}" type="datetime1">
              <a:rPr lang="zh-TW" altLang="en-US" smtClean="0"/>
              <a:t>2021/7/15</a:t>
            </a:fld>
            <a:endParaRPr lang="zh-TW" altLang="en-US"/>
          </a:p>
        </p:txBody>
      </p:sp>
      <p:sp>
        <p:nvSpPr>
          <p:cNvPr id="8" name="頁尾版面配置區 7">
            <a:extLst>
              <a:ext uri="{FF2B5EF4-FFF2-40B4-BE49-F238E27FC236}">
                <a16:creationId xmlns:a16="http://schemas.microsoft.com/office/drawing/2014/main" id="{B67626CC-AEC4-4444-BA26-9EDC8EEC091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BB320E5-5EB7-46F1-BCA2-BA55F1668176}"/>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126438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89F303-42E6-44A6-9328-B6F9EC239398}"/>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403DCBC-654E-4F72-BE77-A29F7553CED6}"/>
              </a:ext>
            </a:extLst>
          </p:cNvPr>
          <p:cNvSpPr>
            <a:spLocks noGrp="1"/>
          </p:cNvSpPr>
          <p:nvPr>
            <p:ph type="dt" sz="half" idx="10"/>
          </p:nvPr>
        </p:nvSpPr>
        <p:spPr/>
        <p:txBody>
          <a:bodyPr/>
          <a:lstStyle/>
          <a:p>
            <a:fld id="{641F5329-2847-4D3A-B2E6-F1F4A0C5B432}" type="datetime1">
              <a:rPr lang="zh-TW" altLang="en-US" smtClean="0"/>
              <a:t>2021/7/15</a:t>
            </a:fld>
            <a:endParaRPr lang="zh-TW" altLang="en-US"/>
          </a:p>
        </p:txBody>
      </p:sp>
      <p:sp>
        <p:nvSpPr>
          <p:cNvPr id="4" name="頁尾版面配置區 3">
            <a:extLst>
              <a:ext uri="{FF2B5EF4-FFF2-40B4-BE49-F238E27FC236}">
                <a16:creationId xmlns:a16="http://schemas.microsoft.com/office/drawing/2014/main" id="{125DEE21-5BA1-49B3-AFD0-CD53BED6D02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045518F-A133-4BA5-A488-A0CB3BBA8496}"/>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113159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2A01330-AD47-4E3A-B4F4-131ADDEAA8DF}"/>
              </a:ext>
            </a:extLst>
          </p:cNvPr>
          <p:cNvSpPr>
            <a:spLocks noGrp="1"/>
          </p:cNvSpPr>
          <p:nvPr>
            <p:ph type="dt" sz="half" idx="10"/>
          </p:nvPr>
        </p:nvSpPr>
        <p:spPr/>
        <p:txBody>
          <a:bodyPr/>
          <a:lstStyle/>
          <a:p>
            <a:fld id="{5AB80A31-A402-4CB5-B7B8-127D4FDE58E4}" type="datetime1">
              <a:rPr lang="zh-TW" altLang="en-US" smtClean="0"/>
              <a:t>2021/7/15</a:t>
            </a:fld>
            <a:endParaRPr lang="zh-TW" altLang="en-US"/>
          </a:p>
        </p:txBody>
      </p:sp>
      <p:sp>
        <p:nvSpPr>
          <p:cNvPr id="3" name="頁尾版面配置區 2">
            <a:extLst>
              <a:ext uri="{FF2B5EF4-FFF2-40B4-BE49-F238E27FC236}">
                <a16:creationId xmlns:a16="http://schemas.microsoft.com/office/drawing/2014/main" id="{B63ACF60-4AC6-41AF-AF9A-58D0C333C0A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29DAE3E-3610-4518-A8E1-1FE4D61AD671}"/>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183713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8D6521-1006-42B6-85DC-55B4D1407C4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6912140-4108-4549-9807-7AB728221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F2868C1-7F1A-4C49-B8BA-BD4CD4619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6A994A4-0837-458A-BF92-2E09AA4A188F}"/>
              </a:ext>
            </a:extLst>
          </p:cNvPr>
          <p:cNvSpPr>
            <a:spLocks noGrp="1"/>
          </p:cNvSpPr>
          <p:nvPr>
            <p:ph type="dt" sz="half" idx="10"/>
          </p:nvPr>
        </p:nvSpPr>
        <p:spPr/>
        <p:txBody>
          <a:bodyPr/>
          <a:lstStyle/>
          <a:p>
            <a:fld id="{DEC0BB51-47C6-4A32-82C8-01CBF32B7925}" type="datetime1">
              <a:rPr lang="zh-TW" altLang="en-US" smtClean="0"/>
              <a:t>2021/7/15</a:t>
            </a:fld>
            <a:endParaRPr lang="zh-TW" altLang="en-US"/>
          </a:p>
        </p:txBody>
      </p:sp>
      <p:sp>
        <p:nvSpPr>
          <p:cNvPr id="6" name="頁尾版面配置區 5">
            <a:extLst>
              <a:ext uri="{FF2B5EF4-FFF2-40B4-BE49-F238E27FC236}">
                <a16:creationId xmlns:a16="http://schemas.microsoft.com/office/drawing/2014/main" id="{76706F7F-0D4F-4C7C-9247-640B89D21EF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F204C34-B537-4535-B03E-E7D1D16323C5}"/>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96746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656EDF-9959-46E4-913A-8CF230E1FA5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1EA9946-5ABF-45C6-895B-EA721C3726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7904CA2E-77D7-4B7F-9087-9163B9F01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3CC61FD-BAFA-4A48-95B7-13BBEACCE499}"/>
              </a:ext>
            </a:extLst>
          </p:cNvPr>
          <p:cNvSpPr>
            <a:spLocks noGrp="1"/>
          </p:cNvSpPr>
          <p:nvPr>
            <p:ph type="dt" sz="half" idx="10"/>
          </p:nvPr>
        </p:nvSpPr>
        <p:spPr/>
        <p:txBody>
          <a:bodyPr/>
          <a:lstStyle/>
          <a:p>
            <a:fld id="{0FFEB220-A91A-4BA8-A4DD-1984B85B60FF}" type="datetime1">
              <a:rPr lang="zh-TW" altLang="en-US" smtClean="0"/>
              <a:t>2021/7/15</a:t>
            </a:fld>
            <a:endParaRPr lang="zh-TW" altLang="en-US"/>
          </a:p>
        </p:txBody>
      </p:sp>
      <p:sp>
        <p:nvSpPr>
          <p:cNvPr id="6" name="頁尾版面配置區 5">
            <a:extLst>
              <a:ext uri="{FF2B5EF4-FFF2-40B4-BE49-F238E27FC236}">
                <a16:creationId xmlns:a16="http://schemas.microsoft.com/office/drawing/2014/main" id="{1DAB5369-3B5F-42A9-A2A3-63B99AABBCE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A35A94A-99B3-4EF4-85FC-5E1E03DC0B60}"/>
              </a:ext>
            </a:extLst>
          </p:cNvPr>
          <p:cNvSpPr>
            <a:spLocks noGrp="1"/>
          </p:cNvSpPr>
          <p:nvPr>
            <p:ph type="sldNum" sz="quarter" idx="12"/>
          </p:nvPr>
        </p:nvSpPr>
        <p:spPr/>
        <p:txBody>
          <a:body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52224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F692825-B04C-40EE-A0E4-A09C8FE08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F0B4AC78-366D-4106-BAEB-5AB0BBD15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0AF41B7-965E-41BA-80B1-ABD0F4A26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F8EF0-5205-486B-80EA-7C4E5D290749}" type="datetime1">
              <a:rPr lang="zh-TW" altLang="en-US" smtClean="0"/>
              <a:t>2021/7/15</a:t>
            </a:fld>
            <a:endParaRPr lang="zh-TW" altLang="en-US"/>
          </a:p>
        </p:txBody>
      </p:sp>
      <p:sp>
        <p:nvSpPr>
          <p:cNvPr id="5" name="頁尾版面配置區 4">
            <a:extLst>
              <a:ext uri="{FF2B5EF4-FFF2-40B4-BE49-F238E27FC236}">
                <a16:creationId xmlns:a16="http://schemas.microsoft.com/office/drawing/2014/main" id="{54192373-BBEE-4120-A650-C219D5E60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2CD3BFA-5A41-4E4B-AC5D-DA19377B72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996A7-0B5E-45B3-9C4A-13B721B5A0CE}" type="slidenum">
              <a:rPr lang="zh-TW" altLang="en-US" smtClean="0"/>
              <a:t>‹#›</a:t>
            </a:fld>
            <a:endParaRPr lang="zh-TW" altLang="en-US"/>
          </a:p>
        </p:txBody>
      </p:sp>
    </p:spTree>
    <p:extLst>
      <p:ext uri="{BB962C8B-B14F-4D97-AF65-F5344CB8AC3E}">
        <p14:creationId xmlns:p14="http://schemas.microsoft.com/office/powerpoint/2010/main" val="3948454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Bahnschrift Ligh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BA1FEB-6415-4278-BAB6-B7DCFF1E5C43}"/>
              </a:ext>
            </a:extLst>
          </p:cNvPr>
          <p:cNvSpPr>
            <a:spLocks noGrp="1"/>
          </p:cNvSpPr>
          <p:nvPr>
            <p:ph type="ctrTitle"/>
          </p:nvPr>
        </p:nvSpPr>
        <p:spPr>
          <a:xfrm>
            <a:off x="1432560" y="1740524"/>
            <a:ext cx="9326880" cy="2329180"/>
          </a:xfrm>
        </p:spPr>
        <p:txBody>
          <a:bodyPr>
            <a:noAutofit/>
          </a:bodyPr>
          <a:lstStyle/>
          <a:p>
            <a:r>
              <a:rPr lang="en-US" altLang="zh-TW" sz="5400" dirty="0">
                <a:latin typeface="Bahnschrift Light SemiCondensed" panose="020B0502040204020203" pitchFamily="34" charset="0"/>
              </a:rPr>
              <a:t>Training data-efficient image transformers &amp; distillation through attention</a:t>
            </a:r>
            <a:endParaRPr lang="zh-TW" altLang="en-US" sz="5400" dirty="0">
              <a:latin typeface="Bahnschrift Light SemiCondensed" panose="020B0502040204020203" pitchFamily="34" charset="0"/>
            </a:endParaRPr>
          </a:p>
        </p:txBody>
      </p:sp>
      <p:sp>
        <p:nvSpPr>
          <p:cNvPr id="3" name="副標題 2">
            <a:extLst>
              <a:ext uri="{FF2B5EF4-FFF2-40B4-BE49-F238E27FC236}">
                <a16:creationId xmlns:a16="http://schemas.microsoft.com/office/drawing/2014/main" id="{A8718835-8BD9-4650-9363-86EEADA46913}"/>
              </a:ext>
            </a:extLst>
          </p:cNvPr>
          <p:cNvSpPr>
            <a:spLocks noGrp="1"/>
          </p:cNvSpPr>
          <p:nvPr>
            <p:ph type="subTitle" idx="1"/>
          </p:nvPr>
        </p:nvSpPr>
        <p:spPr>
          <a:xfrm>
            <a:off x="2992374" y="4859050"/>
            <a:ext cx="6486652" cy="901700"/>
          </a:xfrm>
        </p:spPr>
        <p:txBody>
          <a:bodyPr>
            <a:normAutofit/>
          </a:bodyPr>
          <a:lstStyle/>
          <a:p>
            <a:pPr>
              <a:lnSpc>
                <a:spcPct val="120000"/>
              </a:lnSpc>
            </a:pPr>
            <a:r>
              <a:rPr lang="en-US" altLang="zh-TW" sz="1800" dirty="0">
                <a:solidFill>
                  <a:schemeClr val="bg1">
                    <a:lumMod val="50000"/>
                  </a:schemeClr>
                </a:solidFill>
              </a:rPr>
              <a:t>Hugo </a:t>
            </a:r>
            <a:r>
              <a:rPr lang="en-US" altLang="zh-TW" sz="1800" dirty="0" err="1">
                <a:solidFill>
                  <a:schemeClr val="bg1">
                    <a:lumMod val="50000"/>
                  </a:schemeClr>
                </a:solidFill>
              </a:rPr>
              <a:t>Touvron</a:t>
            </a:r>
            <a:r>
              <a:rPr lang="en-US" altLang="zh-TW" sz="1800" dirty="0">
                <a:solidFill>
                  <a:schemeClr val="bg1">
                    <a:lumMod val="50000"/>
                  </a:schemeClr>
                </a:solidFill>
              </a:rPr>
              <a:t>*,†  Matthieu Cord†  Matthijs </a:t>
            </a:r>
            <a:r>
              <a:rPr lang="en-US" altLang="zh-TW" sz="1800" dirty="0" err="1">
                <a:solidFill>
                  <a:schemeClr val="bg1">
                    <a:lumMod val="50000"/>
                  </a:schemeClr>
                </a:solidFill>
              </a:rPr>
              <a:t>Douze</a:t>
            </a:r>
            <a:r>
              <a:rPr lang="en-US" altLang="zh-TW" sz="1800" dirty="0">
                <a:solidFill>
                  <a:schemeClr val="bg1">
                    <a:lumMod val="50000"/>
                  </a:schemeClr>
                </a:solidFill>
              </a:rPr>
              <a:t>*  Francisco Massa*  Alexandre </a:t>
            </a:r>
            <a:r>
              <a:rPr lang="en-US" altLang="zh-TW" sz="1800" dirty="0" err="1">
                <a:solidFill>
                  <a:schemeClr val="bg1">
                    <a:lumMod val="50000"/>
                  </a:schemeClr>
                </a:solidFill>
              </a:rPr>
              <a:t>Sablayrolles</a:t>
            </a:r>
            <a:r>
              <a:rPr lang="en-US" altLang="zh-TW" sz="1800" dirty="0">
                <a:solidFill>
                  <a:schemeClr val="bg1">
                    <a:lumMod val="50000"/>
                  </a:schemeClr>
                </a:solidFill>
              </a:rPr>
              <a:t>*  Herve Jegou*</a:t>
            </a:r>
            <a:endParaRPr lang="zh-TW" altLang="en-US" sz="2000" dirty="0">
              <a:solidFill>
                <a:schemeClr val="bg1">
                  <a:lumMod val="50000"/>
                </a:schemeClr>
              </a:solidFill>
            </a:endParaRPr>
          </a:p>
        </p:txBody>
      </p:sp>
      <p:sp>
        <p:nvSpPr>
          <p:cNvPr id="4" name="副標題 2">
            <a:extLst>
              <a:ext uri="{FF2B5EF4-FFF2-40B4-BE49-F238E27FC236}">
                <a16:creationId xmlns:a16="http://schemas.microsoft.com/office/drawing/2014/main" id="{5383CD0B-713F-48A3-8BF3-13D7430F7AF3}"/>
              </a:ext>
            </a:extLst>
          </p:cNvPr>
          <p:cNvSpPr txBox="1">
            <a:spLocks/>
          </p:cNvSpPr>
          <p:nvPr/>
        </p:nvSpPr>
        <p:spPr>
          <a:xfrm>
            <a:off x="9418828" y="6041644"/>
            <a:ext cx="2681224" cy="901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altLang="zh-TW" sz="1700" dirty="0">
                <a:solidFill>
                  <a:schemeClr val="bg1">
                    <a:lumMod val="50000"/>
                  </a:schemeClr>
                </a:solidFill>
              </a:rPr>
              <a:t>Reporter: Ching-Ching Yang</a:t>
            </a:r>
          </a:p>
          <a:p>
            <a:pPr algn="r"/>
            <a:r>
              <a:rPr lang="en-US" altLang="zh-TW" sz="1700" dirty="0">
                <a:solidFill>
                  <a:schemeClr val="bg1">
                    <a:lumMod val="50000"/>
                  </a:schemeClr>
                </a:solidFill>
              </a:rPr>
              <a:t>Date: 2021/07/15</a:t>
            </a:r>
            <a:endParaRPr lang="zh-TW" altLang="en-US" sz="1700" dirty="0">
              <a:solidFill>
                <a:schemeClr val="bg1">
                  <a:lumMod val="50000"/>
                </a:schemeClr>
              </a:solidFill>
            </a:endParaRPr>
          </a:p>
        </p:txBody>
      </p:sp>
      <p:sp>
        <p:nvSpPr>
          <p:cNvPr id="5" name="副標題 2">
            <a:extLst>
              <a:ext uri="{FF2B5EF4-FFF2-40B4-BE49-F238E27FC236}">
                <a16:creationId xmlns:a16="http://schemas.microsoft.com/office/drawing/2014/main" id="{2D8117DA-2300-4AAA-9AEE-FB1597CC724D}"/>
              </a:ext>
            </a:extLst>
          </p:cNvPr>
          <p:cNvSpPr txBox="1">
            <a:spLocks/>
          </p:cNvSpPr>
          <p:nvPr/>
        </p:nvSpPr>
        <p:spPr>
          <a:xfrm>
            <a:off x="1524000" y="4444703"/>
            <a:ext cx="9423400" cy="4149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TW" sz="1800" dirty="0">
                <a:solidFill>
                  <a:schemeClr val="bg1">
                    <a:lumMod val="50000"/>
                  </a:schemeClr>
                </a:solidFill>
              </a:rPr>
              <a:t>ICML 2021, arXiv:2012.12877</a:t>
            </a:r>
            <a:endParaRPr lang="zh-TW" altLang="en-US" sz="1800" dirty="0">
              <a:solidFill>
                <a:schemeClr val="bg1">
                  <a:lumMod val="50000"/>
                </a:schemeClr>
              </a:solidFill>
            </a:endParaRPr>
          </a:p>
        </p:txBody>
      </p:sp>
      <p:sp>
        <p:nvSpPr>
          <p:cNvPr id="6" name="副標題 2">
            <a:extLst>
              <a:ext uri="{FF2B5EF4-FFF2-40B4-BE49-F238E27FC236}">
                <a16:creationId xmlns:a16="http://schemas.microsoft.com/office/drawing/2014/main" id="{0A4A44FC-D403-4586-9ADF-0D3B49B88156}"/>
              </a:ext>
            </a:extLst>
          </p:cNvPr>
          <p:cNvSpPr txBox="1">
            <a:spLocks/>
          </p:cNvSpPr>
          <p:nvPr/>
        </p:nvSpPr>
        <p:spPr>
          <a:xfrm>
            <a:off x="2992374" y="5779602"/>
            <a:ext cx="6486652" cy="4870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altLang="zh-TW" sz="1800" dirty="0">
                <a:solidFill>
                  <a:schemeClr val="bg1">
                    <a:lumMod val="50000"/>
                  </a:schemeClr>
                </a:solidFill>
              </a:rPr>
              <a:t>*Facebook AI, †Sorbonne University</a:t>
            </a:r>
            <a:endParaRPr lang="zh-TW" altLang="en-US" sz="2000" dirty="0">
              <a:solidFill>
                <a:schemeClr val="bg1">
                  <a:lumMod val="50000"/>
                </a:schemeClr>
              </a:solidFill>
            </a:endParaRPr>
          </a:p>
        </p:txBody>
      </p:sp>
      <p:cxnSp>
        <p:nvCxnSpPr>
          <p:cNvPr id="8" name="直線接點 7">
            <a:extLst>
              <a:ext uri="{FF2B5EF4-FFF2-40B4-BE49-F238E27FC236}">
                <a16:creationId xmlns:a16="http://schemas.microsoft.com/office/drawing/2014/main" id="{ACE5D0EA-68A2-41DF-9E4B-04337E9203DD}"/>
              </a:ext>
            </a:extLst>
          </p:cNvPr>
          <p:cNvCxnSpPr/>
          <p:nvPr/>
        </p:nvCxnSpPr>
        <p:spPr>
          <a:xfrm>
            <a:off x="1243584" y="4218432"/>
            <a:ext cx="9703816"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9742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Hard-label distillation</a:t>
            </a: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0515600" cy="4486275"/>
              </a:xfrm>
            </p:spPr>
            <p:txBody>
              <a:bodyPr>
                <a:normAutofit/>
              </a:bodyPr>
              <a:lstStyle/>
              <a:p>
                <a:pPr>
                  <a:lnSpc>
                    <a:spcPct val="100000"/>
                  </a:lnSpc>
                  <a:spcBef>
                    <a:spcPts val="1200"/>
                  </a:spcBef>
                </a:pPr>
                <a:r>
                  <a:rPr lang="en-US" altLang="zh-TW" dirty="0"/>
                  <a:t>In this distillation method, we take </a:t>
                </a:r>
                <a:r>
                  <a:rPr lang="en-US" altLang="zh-TW" dirty="0">
                    <a:solidFill>
                      <a:schemeClr val="accent2">
                        <a:lumMod val="75000"/>
                      </a:schemeClr>
                    </a:solidFill>
                  </a:rPr>
                  <a:t>the hard decision of the teacher </a:t>
                </a:r>
                <a:r>
                  <a:rPr lang="en-US" altLang="zh-TW" dirty="0"/>
                  <a:t>as a true label.</a:t>
                </a:r>
              </a:p>
              <a:p>
                <a:pPr>
                  <a:lnSpc>
                    <a:spcPct val="100000"/>
                  </a:lnSpc>
                  <a:spcBef>
                    <a:spcPts val="1200"/>
                  </a:spcBef>
                </a:pPr>
                <a:r>
                  <a:rPr lang="en-US" altLang="zh-TW" dirty="0"/>
                  <a:t>Let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𝑦</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𝑎𝑟𝑔𝑚𝑎</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𝑐</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𝑐</m:t>
                    </m:r>
                    <m:r>
                      <a:rPr lang="en-US" altLang="zh-TW" b="0" i="1" smtClean="0">
                        <a:latin typeface="Cambria Math" panose="02040503050406030204" pitchFamily="18" charset="0"/>
                      </a:rPr>
                      <m:t>)</m:t>
                    </m:r>
                  </m:oMath>
                </a14:m>
                <a:r>
                  <a:rPr lang="en-US" altLang="zh-TW" dirty="0"/>
                  <a:t> be the hard decision of the teacher,</a:t>
                </a:r>
              </a:p>
              <a:p>
                <a:pPr>
                  <a:lnSpc>
                    <a:spcPct val="100000"/>
                  </a:lnSpc>
                  <a:spcBef>
                    <a:spcPts val="1200"/>
                  </a:spcBef>
                </a:pPr>
                <a:endParaRPr lang="en-US" altLang="zh-TW" dirty="0"/>
              </a:p>
              <a:p>
                <a:pPr>
                  <a:lnSpc>
                    <a:spcPct val="100000"/>
                  </a:lnSpc>
                  <a:spcBef>
                    <a:spcPts val="1200"/>
                  </a:spcBef>
                </a:pPr>
                <a:endParaRPr lang="en-US" altLang="zh-TW" dirty="0"/>
              </a:p>
            </p:txBody>
          </p:sp>
        </mc:Choice>
        <mc:Fallback>
          <p:sp>
            <p:nvSpPr>
              <p:cNvPr id="3" name="內容版面配置區 2">
                <a:extLst>
                  <a:ext uri="{FF2B5EF4-FFF2-40B4-BE49-F238E27FC236}">
                    <a16:creationId xmlns:a16="http://schemas.microsoft.com/office/drawing/2014/main" id="{EE6A9E63-CCD5-4812-8869-58092A41F1AB}"/>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3"/>
                <a:stretch>
                  <a:fillRect l="-1043" t="-1223" r="-16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10</a:t>
            </a:fld>
            <a:endParaRPr lang="zh-TW" altLang="en-US"/>
          </a:p>
        </p:txBody>
      </p:sp>
      <p:cxnSp>
        <p:nvCxnSpPr>
          <p:cNvPr id="5" name="直線接點 4">
            <a:extLst>
              <a:ext uri="{FF2B5EF4-FFF2-40B4-BE49-F238E27FC236}">
                <a16:creationId xmlns:a16="http://schemas.microsoft.com/office/drawing/2014/main" id="{E3273B53-4971-4CFA-B8A7-4F336CAA1270}"/>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9" name="圖片 8">
            <a:extLst>
              <a:ext uri="{FF2B5EF4-FFF2-40B4-BE49-F238E27FC236}">
                <a16:creationId xmlns:a16="http://schemas.microsoft.com/office/drawing/2014/main" id="{461C34BF-AF08-4C31-A6B1-1B8173792C3D}"/>
              </a:ext>
            </a:extLst>
          </p:cNvPr>
          <p:cNvPicPr>
            <a:picLocks noChangeAspect="1"/>
          </p:cNvPicPr>
          <p:nvPr/>
        </p:nvPicPr>
        <p:blipFill>
          <a:blip r:embed="rId4"/>
          <a:stretch>
            <a:fillRect/>
          </a:stretch>
        </p:blipFill>
        <p:spPr>
          <a:xfrm>
            <a:off x="1952625" y="3794760"/>
            <a:ext cx="8286750" cy="723900"/>
          </a:xfrm>
          <a:prstGeom prst="rect">
            <a:avLst/>
          </a:prstGeom>
        </p:spPr>
      </p:pic>
    </p:spTree>
    <p:extLst>
      <p:ext uri="{BB962C8B-B14F-4D97-AF65-F5344CB8AC3E}">
        <p14:creationId xmlns:p14="http://schemas.microsoft.com/office/powerpoint/2010/main" val="99250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Distillation token</a:t>
            </a:r>
          </a:p>
        </p:txBody>
      </p:sp>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6071948" cy="4486275"/>
          </a:xfrm>
        </p:spPr>
        <p:txBody>
          <a:bodyPr>
            <a:normAutofit/>
          </a:bodyPr>
          <a:lstStyle/>
          <a:p>
            <a:pPr>
              <a:lnSpc>
                <a:spcPct val="100000"/>
              </a:lnSpc>
              <a:spcBef>
                <a:spcPts val="1200"/>
              </a:spcBef>
            </a:pPr>
            <a:r>
              <a:rPr lang="en-US" altLang="zh-TW" dirty="0"/>
              <a:t>The distillation token interacts with the class and patch tokens through the self-attention layers.</a:t>
            </a:r>
          </a:p>
          <a:p>
            <a:pPr>
              <a:lnSpc>
                <a:spcPct val="100000"/>
              </a:lnSpc>
              <a:spcBef>
                <a:spcPts val="1200"/>
              </a:spcBef>
            </a:pPr>
            <a:r>
              <a:rPr lang="en-US" altLang="zh-TW" dirty="0"/>
              <a:t>It is employed in a similar fashion as the class token, except that on output of the network its objective is to </a:t>
            </a:r>
            <a:r>
              <a:rPr lang="en-US" altLang="zh-TW" dirty="0">
                <a:solidFill>
                  <a:schemeClr val="accent2">
                    <a:lumMod val="75000"/>
                  </a:schemeClr>
                </a:solidFill>
              </a:rPr>
              <a:t>reproduce the (hard) label predicted by the teacher</a:t>
            </a:r>
            <a:r>
              <a:rPr lang="en-US" altLang="zh-TW" dirty="0"/>
              <a:t>, instead of true label.</a:t>
            </a:r>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11</a:t>
            </a:fld>
            <a:endParaRPr lang="zh-TW" altLang="en-US"/>
          </a:p>
        </p:txBody>
      </p:sp>
      <p:cxnSp>
        <p:nvCxnSpPr>
          <p:cNvPr id="5" name="直線接點 4">
            <a:extLst>
              <a:ext uri="{FF2B5EF4-FFF2-40B4-BE49-F238E27FC236}">
                <a16:creationId xmlns:a16="http://schemas.microsoft.com/office/drawing/2014/main" id="{E3273B53-4971-4CFA-B8A7-4F336CAA1270}"/>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7" name="圖片 6">
            <a:extLst>
              <a:ext uri="{FF2B5EF4-FFF2-40B4-BE49-F238E27FC236}">
                <a16:creationId xmlns:a16="http://schemas.microsoft.com/office/drawing/2014/main" id="{6F08B526-A0A5-47E6-8A7C-AA29A404068A}"/>
              </a:ext>
            </a:extLst>
          </p:cNvPr>
          <p:cNvPicPr>
            <a:picLocks noChangeAspect="1"/>
          </p:cNvPicPr>
          <p:nvPr/>
        </p:nvPicPr>
        <p:blipFill>
          <a:blip r:embed="rId3"/>
          <a:stretch>
            <a:fillRect/>
          </a:stretch>
        </p:blipFill>
        <p:spPr>
          <a:xfrm>
            <a:off x="7032068" y="717268"/>
            <a:ext cx="3904156" cy="5370002"/>
          </a:xfrm>
          <a:prstGeom prst="rect">
            <a:avLst/>
          </a:prstGeom>
        </p:spPr>
      </p:pic>
      <p:pic>
        <p:nvPicPr>
          <p:cNvPr id="10" name="圖片 9">
            <a:extLst>
              <a:ext uri="{FF2B5EF4-FFF2-40B4-BE49-F238E27FC236}">
                <a16:creationId xmlns:a16="http://schemas.microsoft.com/office/drawing/2014/main" id="{26752035-9313-42EB-84AC-437A6C4D9872}"/>
              </a:ext>
            </a:extLst>
          </p:cNvPr>
          <p:cNvPicPr>
            <a:picLocks noChangeAspect="1"/>
          </p:cNvPicPr>
          <p:nvPr/>
        </p:nvPicPr>
        <p:blipFill>
          <a:blip r:embed="rId4"/>
          <a:stretch>
            <a:fillRect/>
          </a:stretch>
        </p:blipFill>
        <p:spPr>
          <a:xfrm>
            <a:off x="6284268" y="187433"/>
            <a:ext cx="5650451" cy="493603"/>
          </a:xfrm>
          <a:prstGeom prst="rect">
            <a:avLst/>
          </a:prstGeom>
        </p:spPr>
      </p:pic>
      <p:sp>
        <p:nvSpPr>
          <p:cNvPr id="12" name="矩形 11">
            <a:extLst>
              <a:ext uri="{FF2B5EF4-FFF2-40B4-BE49-F238E27FC236}">
                <a16:creationId xmlns:a16="http://schemas.microsoft.com/office/drawing/2014/main" id="{B095B086-089B-48CD-B7F2-1787C6A6D330}"/>
              </a:ext>
            </a:extLst>
          </p:cNvPr>
          <p:cNvSpPr/>
          <p:nvPr/>
        </p:nvSpPr>
        <p:spPr>
          <a:xfrm>
            <a:off x="7315200" y="187433"/>
            <a:ext cx="1499616" cy="958615"/>
          </a:xfrm>
          <a:prstGeom prst="rect">
            <a:avLst/>
          </a:prstGeom>
          <a:noFill/>
          <a:ln w="1905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3DBE9D7A-31DE-4A7B-A25A-61F252D2633A}"/>
              </a:ext>
            </a:extLst>
          </p:cNvPr>
          <p:cNvSpPr/>
          <p:nvPr/>
        </p:nvSpPr>
        <p:spPr>
          <a:xfrm>
            <a:off x="8985504" y="184209"/>
            <a:ext cx="1743456" cy="958615"/>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50738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(Cont.)</a:t>
            </a:r>
          </a:p>
        </p:txBody>
      </p:sp>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0515600" cy="4486275"/>
          </a:xfrm>
        </p:spPr>
        <p:txBody>
          <a:bodyPr>
            <a:normAutofit/>
          </a:bodyPr>
          <a:lstStyle/>
          <a:p>
            <a:pPr>
              <a:lnSpc>
                <a:spcPct val="100000"/>
              </a:lnSpc>
              <a:spcBef>
                <a:spcPts val="1200"/>
              </a:spcBef>
            </a:pPr>
            <a:r>
              <a:rPr lang="en-US" altLang="zh-TW" dirty="0"/>
              <a:t>We observe that the learned class and distillation tokens converge towards different vectors: </a:t>
            </a:r>
          </a:p>
          <a:p>
            <a:pPr lvl="1">
              <a:lnSpc>
                <a:spcPct val="100000"/>
              </a:lnSpc>
              <a:spcBef>
                <a:spcPts val="1200"/>
              </a:spcBef>
            </a:pPr>
            <a:r>
              <a:rPr lang="en-US" altLang="zh-TW" dirty="0"/>
              <a:t>the average cosine similarity between these tokens equal to 0.06</a:t>
            </a:r>
          </a:p>
          <a:p>
            <a:pPr lvl="1">
              <a:lnSpc>
                <a:spcPct val="100000"/>
              </a:lnSpc>
              <a:spcBef>
                <a:spcPts val="1200"/>
              </a:spcBef>
            </a:pPr>
            <a:r>
              <a:rPr lang="en-US" altLang="zh-TW" dirty="0"/>
              <a:t>As the class and distillation embeddings are computed at each layer, they gradually become more similar through the network, all the way through the last layer at which their similarity is high (cos=0.93)</a:t>
            </a:r>
          </a:p>
          <a:p>
            <a:pPr lvl="1">
              <a:lnSpc>
                <a:spcPct val="100000"/>
              </a:lnSpc>
              <a:spcBef>
                <a:spcPts val="1200"/>
              </a:spcBef>
            </a:pPr>
            <a:r>
              <a:rPr lang="en-US" altLang="zh-TW" dirty="0"/>
              <a:t>This is expected since as they aim at producing targets that are similar but not identical.</a:t>
            </a:r>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12</a:t>
            </a:fld>
            <a:endParaRPr lang="zh-TW" altLang="en-US"/>
          </a:p>
        </p:txBody>
      </p:sp>
      <p:cxnSp>
        <p:nvCxnSpPr>
          <p:cNvPr id="5" name="直線接點 4">
            <a:extLst>
              <a:ext uri="{FF2B5EF4-FFF2-40B4-BE49-F238E27FC236}">
                <a16:creationId xmlns:a16="http://schemas.microsoft.com/office/drawing/2014/main" id="{E3273B53-4971-4CFA-B8A7-4F336CAA1270}"/>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5333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8F8DDC-E884-43E2-A395-EA3703110DE4}"/>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F1ED784F-35A1-481C-9EEB-1D49A1C99F2F}"/>
              </a:ext>
            </a:extLst>
          </p:cNvPr>
          <p:cNvSpPr>
            <a:spLocks noGrp="1"/>
          </p:cNvSpPr>
          <p:nvPr>
            <p:ph idx="1"/>
          </p:nvPr>
        </p:nvSpPr>
        <p:spPr>
          <a:xfrm>
            <a:off x="838200" y="1690688"/>
            <a:ext cx="10515600" cy="4486275"/>
          </a:xfrm>
        </p:spPr>
        <p:txBody>
          <a:bodyPr/>
          <a:lstStyle/>
          <a:p>
            <a:r>
              <a:rPr lang="en-US" altLang="zh-TW" dirty="0">
                <a:solidFill>
                  <a:schemeClr val="bg1">
                    <a:lumMod val="65000"/>
                  </a:schemeClr>
                </a:solidFill>
              </a:rPr>
              <a:t>Introduction and Related Work</a:t>
            </a:r>
          </a:p>
          <a:p>
            <a:r>
              <a:rPr lang="en-US" altLang="zh-TW" dirty="0">
                <a:solidFill>
                  <a:schemeClr val="bg1">
                    <a:lumMod val="65000"/>
                  </a:schemeClr>
                </a:solidFill>
              </a:rPr>
              <a:t>Method</a:t>
            </a:r>
          </a:p>
          <a:p>
            <a:r>
              <a:rPr lang="en-US" altLang="zh-TW" dirty="0"/>
              <a:t>Experiments</a:t>
            </a:r>
          </a:p>
          <a:p>
            <a:r>
              <a:rPr lang="en-US" altLang="zh-TW" dirty="0">
                <a:solidFill>
                  <a:schemeClr val="bg1">
                    <a:lumMod val="65000"/>
                  </a:schemeClr>
                </a:solidFill>
              </a:rPr>
              <a:t>Conclusion</a:t>
            </a:r>
          </a:p>
          <a:p>
            <a:r>
              <a:rPr lang="en-US" altLang="zh-TW" dirty="0">
                <a:solidFill>
                  <a:schemeClr val="bg1">
                    <a:lumMod val="65000"/>
                  </a:schemeClr>
                </a:solidFill>
              </a:rPr>
              <a:t>Progress Report</a:t>
            </a:r>
            <a:endParaRPr lang="zh-TW" altLang="en-US" dirty="0">
              <a:solidFill>
                <a:schemeClr val="bg1">
                  <a:lumMod val="65000"/>
                </a:schemeClr>
              </a:solidFill>
            </a:endParaRPr>
          </a:p>
        </p:txBody>
      </p:sp>
      <p:sp>
        <p:nvSpPr>
          <p:cNvPr id="4" name="投影片編號版面配置區 3">
            <a:extLst>
              <a:ext uri="{FF2B5EF4-FFF2-40B4-BE49-F238E27FC236}">
                <a16:creationId xmlns:a16="http://schemas.microsoft.com/office/drawing/2014/main" id="{06F05FB8-8CA3-48FF-AFB7-FCA7B1BB43B1}"/>
              </a:ext>
            </a:extLst>
          </p:cNvPr>
          <p:cNvSpPr>
            <a:spLocks noGrp="1"/>
          </p:cNvSpPr>
          <p:nvPr>
            <p:ph type="sldNum" sz="quarter" idx="12"/>
          </p:nvPr>
        </p:nvSpPr>
        <p:spPr/>
        <p:txBody>
          <a:bodyPr/>
          <a:lstStyle/>
          <a:p>
            <a:fld id="{5DB996A7-0B5E-45B3-9C4A-13B721B5A0CE}" type="slidenum">
              <a:rPr lang="zh-TW" altLang="en-US" smtClean="0"/>
              <a:t>13</a:t>
            </a:fld>
            <a:endParaRPr lang="zh-TW" altLang="en-US"/>
          </a:p>
        </p:txBody>
      </p:sp>
      <p:cxnSp>
        <p:nvCxnSpPr>
          <p:cNvPr id="5" name="直線接點 4">
            <a:extLst>
              <a:ext uri="{FF2B5EF4-FFF2-40B4-BE49-F238E27FC236}">
                <a16:creationId xmlns:a16="http://schemas.microsoft.com/office/drawing/2014/main" id="{22CB5637-6555-44EA-B3B4-1F479BB65B6B}"/>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125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Transformer models</a:t>
            </a:r>
            <a:endParaRPr lang="zh-TW" altLang="en-US" dirty="0"/>
          </a:p>
        </p:txBody>
      </p:sp>
      <p:pic>
        <p:nvPicPr>
          <p:cNvPr id="7" name="內容版面配置區 6">
            <a:extLst>
              <a:ext uri="{FF2B5EF4-FFF2-40B4-BE49-F238E27FC236}">
                <a16:creationId xmlns:a16="http://schemas.microsoft.com/office/drawing/2014/main" id="{9C91F59C-EA5C-4A73-8D40-7488202737AA}"/>
              </a:ext>
            </a:extLst>
          </p:cNvPr>
          <p:cNvPicPr>
            <a:picLocks noGrp="1" noChangeAspect="1"/>
          </p:cNvPicPr>
          <p:nvPr>
            <p:ph idx="1"/>
          </p:nvPr>
        </p:nvPicPr>
        <p:blipFill>
          <a:blip r:embed="rId3"/>
          <a:stretch>
            <a:fillRect/>
          </a:stretch>
        </p:blipFill>
        <p:spPr>
          <a:xfrm>
            <a:off x="890587" y="1809750"/>
            <a:ext cx="10410825" cy="4248150"/>
          </a:xfrm>
        </p:spPr>
      </p:pic>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14</a:t>
            </a:fld>
            <a:endParaRPr lang="zh-TW" altLang="en-US"/>
          </a:p>
        </p:txBody>
      </p:sp>
      <p:cxnSp>
        <p:nvCxnSpPr>
          <p:cNvPr id="5" name="直線接點 4">
            <a:extLst>
              <a:ext uri="{FF2B5EF4-FFF2-40B4-BE49-F238E27FC236}">
                <a16:creationId xmlns:a16="http://schemas.microsoft.com/office/drawing/2014/main" id="{D438D454-A86C-43E4-8B1A-98E3CE8942D9}"/>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
        <p:nvSpPr>
          <p:cNvPr id="8" name="文字方塊 7">
            <a:extLst>
              <a:ext uri="{FF2B5EF4-FFF2-40B4-BE49-F238E27FC236}">
                <a16:creationId xmlns:a16="http://schemas.microsoft.com/office/drawing/2014/main" id="{1C895485-E77E-43EA-83DE-4186607A8491}"/>
              </a:ext>
            </a:extLst>
          </p:cNvPr>
          <p:cNvSpPr txBox="1"/>
          <p:nvPr/>
        </p:nvSpPr>
        <p:spPr>
          <a:xfrm>
            <a:off x="838200" y="6308079"/>
            <a:ext cx="10390632" cy="461665"/>
          </a:xfrm>
          <a:prstGeom prst="rect">
            <a:avLst/>
          </a:prstGeom>
          <a:noFill/>
        </p:spPr>
        <p:txBody>
          <a:bodyPr wrap="square">
            <a:spAutoFit/>
          </a:bodyPr>
          <a:lstStyle/>
          <a:p>
            <a:r>
              <a:rPr lang="en-US" altLang="zh-TW" sz="1200" dirty="0"/>
              <a:t>[15] A. </a:t>
            </a:r>
            <a:r>
              <a:rPr lang="en-US" altLang="zh-TW" sz="1200" dirty="0" err="1"/>
              <a:t>Dosovitskiy</a:t>
            </a:r>
            <a:r>
              <a:rPr lang="en-US" altLang="zh-TW" sz="1200" dirty="0"/>
              <a:t>, L. Beyer, A. Kolesnikov, D. </a:t>
            </a:r>
            <a:r>
              <a:rPr lang="en-US" altLang="zh-TW" sz="1200" dirty="0" err="1"/>
              <a:t>Weissenborn</a:t>
            </a:r>
            <a:r>
              <a:rPr lang="en-US" altLang="zh-TW" sz="1200" dirty="0"/>
              <a:t>, X. </a:t>
            </a:r>
            <a:r>
              <a:rPr lang="en-US" altLang="zh-TW" sz="1200" dirty="0" err="1"/>
              <a:t>Zhai</a:t>
            </a:r>
            <a:r>
              <a:rPr lang="en-US" altLang="zh-TW" sz="1200" dirty="0"/>
              <a:t>, T. </a:t>
            </a:r>
            <a:r>
              <a:rPr lang="en-US" altLang="zh-TW" sz="1200" dirty="0" err="1"/>
              <a:t>Unterthiner</a:t>
            </a:r>
            <a:r>
              <a:rPr lang="en-US" altLang="zh-TW" sz="1200" dirty="0"/>
              <a:t>, M. </a:t>
            </a:r>
            <a:r>
              <a:rPr lang="en-US" altLang="zh-TW" sz="1200" dirty="0" err="1"/>
              <a:t>Dehghani</a:t>
            </a:r>
            <a:r>
              <a:rPr lang="en-US" altLang="zh-TW" sz="1200" dirty="0"/>
              <a:t>, M. </a:t>
            </a:r>
            <a:r>
              <a:rPr lang="en-US" altLang="zh-TW" sz="1200" dirty="0" err="1"/>
              <a:t>Minderer</a:t>
            </a:r>
            <a:r>
              <a:rPr lang="en-US" altLang="zh-TW" sz="1200" dirty="0"/>
              <a:t>, G. </a:t>
            </a:r>
            <a:r>
              <a:rPr lang="en-US" altLang="zh-TW" sz="1200" dirty="0" err="1"/>
              <a:t>Heigold</a:t>
            </a:r>
            <a:r>
              <a:rPr lang="en-US" altLang="zh-TW" sz="1200" dirty="0"/>
              <a:t>, S. </a:t>
            </a:r>
            <a:r>
              <a:rPr lang="en-US" altLang="zh-TW" sz="1200" dirty="0" err="1"/>
              <a:t>Gelly</a:t>
            </a:r>
            <a:r>
              <a:rPr lang="en-US" altLang="zh-TW" sz="1200" dirty="0"/>
              <a:t>, et al. </a:t>
            </a:r>
            <a:r>
              <a:rPr lang="en-US" altLang="zh-TW" sz="1200" i="1" dirty="0"/>
              <a:t>An image is worth 16x16 words: Transformers for image recognition at scale</a:t>
            </a:r>
            <a:r>
              <a:rPr lang="en-US" altLang="zh-TW" sz="1200" dirty="0"/>
              <a:t>. </a:t>
            </a:r>
            <a:r>
              <a:rPr lang="en-US" altLang="zh-TW" sz="1200" dirty="0" err="1"/>
              <a:t>arXiv</a:t>
            </a:r>
            <a:r>
              <a:rPr lang="en-US" altLang="zh-TW" sz="1200" dirty="0"/>
              <a:t> preprint arXiv:2010.11929, 2020.</a:t>
            </a:r>
            <a:endParaRPr lang="zh-TW" altLang="en-US" sz="1200" dirty="0"/>
          </a:p>
        </p:txBody>
      </p:sp>
    </p:spTree>
    <p:extLst>
      <p:ext uri="{BB962C8B-B14F-4D97-AF65-F5344CB8AC3E}">
        <p14:creationId xmlns:p14="http://schemas.microsoft.com/office/powerpoint/2010/main" val="326849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Distillation - Convnets teachers</a:t>
            </a:r>
            <a:endParaRPr lang="zh-TW" altLang="en-US" dirty="0"/>
          </a:p>
        </p:txBody>
      </p:sp>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0515600" cy="4486275"/>
          </a:xfrm>
        </p:spPr>
        <p:txBody>
          <a:bodyPr>
            <a:normAutofit/>
          </a:bodyPr>
          <a:lstStyle/>
          <a:p>
            <a:pPr>
              <a:lnSpc>
                <a:spcPct val="100000"/>
              </a:lnSpc>
              <a:spcBef>
                <a:spcPts val="1200"/>
              </a:spcBef>
            </a:pPr>
            <a:r>
              <a:rPr lang="en-US" altLang="zh-TW" dirty="0"/>
              <a:t>The </a:t>
            </a:r>
            <a:r>
              <a:rPr lang="en-US" altLang="zh-TW" dirty="0">
                <a:solidFill>
                  <a:schemeClr val="accent2">
                    <a:lumMod val="75000"/>
                  </a:schemeClr>
                </a:solidFill>
              </a:rPr>
              <a:t>convnet </a:t>
            </a:r>
            <a:r>
              <a:rPr lang="en-US" altLang="zh-TW" dirty="0"/>
              <a:t>[40] is a better teacher is probably due to the inductive bias inherited by the transformers through distillation.</a:t>
            </a:r>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15</a:t>
            </a:fld>
            <a:endParaRPr lang="zh-TW" altLang="en-US"/>
          </a:p>
        </p:txBody>
      </p:sp>
      <p:cxnSp>
        <p:nvCxnSpPr>
          <p:cNvPr id="5" name="直線接點 4">
            <a:extLst>
              <a:ext uri="{FF2B5EF4-FFF2-40B4-BE49-F238E27FC236}">
                <a16:creationId xmlns:a16="http://schemas.microsoft.com/office/drawing/2014/main" id="{589FB00C-F469-4348-A5B5-4AEDB2DD57F7}"/>
              </a:ext>
            </a:extLst>
          </p:cNvPr>
          <p:cNvCxnSpPr>
            <a:cxnSpLocks/>
          </p:cNvCxnSpPr>
          <p:nvPr/>
        </p:nvCxnSpPr>
        <p:spPr>
          <a:xfrm>
            <a:off x="838200" y="5896547"/>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7" name="圖片 6">
            <a:extLst>
              <a:ext uri="{FF2B5EF4-FFF2-40B4-BE49-F238E27FC236}">
                <a16:creationId xmlns:a16="http://schemas.microsoft.com/office/drawing/2014/main" id="{E5165FFD-0EDC-4C08-AA08-126B272ABDFA}"/>
              </a:ext>
            </a:extLst>
          </p:cNvPr>
          <p:cNvPicPr>
            <a:picLocks noChangeAspect="1"/>
          </p:cNvPicPr>
          <p:nvPr/>
        </p:nvPicPr>
        <p:blipFill>
          <a:blip r:embed="rId3"/>
          <a:stretch>
            <a:fillRect/>
          </a:stretch>
        </p:blipFill>
        <p:spPr>
          <a:xfrm>
            <a:off x="1694896" y="2814306"/>
            <a:ext cx="8802208" cy="3000391"/>
          </a:xfrm>
          <a:prstGeom prst="rect">
            <a:avLst/>
          </a:prstGeom>
        </p:spPr>
      </p:pic>
      <p:sp>
        <p:nvSpPr>
          <p:cNvPr id="8" name="矩形 7">
            <a:extLst>
              <a:ext uri="{FF2B5EF4-FFF2-40B4-BE49-F238E27FC236}">
                <a16:creationId xmlns:a16="http://schemas.microsoft.com/office/drawing/2014/main" id="{A9F6D30B-7D45-4F8A-97BA-5A8E8DF97A60}"/>
              </a:ext>
            </a:extLst>
          </p:cNvPr>
          <p:cNvSpPr/>
          <p:nvPr/>
        </p:nvSpPr>
        <p:spPr>
          <a:xfrm>
            <a:off x="3718037" y="5279323"/>
            <a:ext cx="4543777" cy="280229"/>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332F2CE4-8FA6-4555-883D-48F812385CF0}"/>
              </a:ext>
            </a:extLst>
          </p:cNvPr>
          <p:cNvSpPr txBox="1"/>
          <p:nvPr/>
        </p:nvSpPr>
        <p:spPr>
          <a:xfrm>
            <a:off x="2137860" y="5190220"/>
            <a:ext cx="1792328" cy="369332"/>
          </a:xfrm>
          <a:prstGeom prst="rect">
            <a:avLst/>
          </a:prstGeom>
          <a:noFill/>
        </p:spPr>
        <p:txBody>
          <a:bodyPr wrap="square" rtlCol="0">
            <a:spAutoFit/>
          </a:bodyPr>
          <a:lstStyle/>
          <a:p>
            <a:r>
              <a:rPr lang="en-US" altLang="zh-TW" dirty="0">
                <a:solidFill>
                  <a:schemeClr val="accent2">
                    <a:lumMod val="75000"/>
                  </a:schemeClr>
                </a:solidFill>
              </a:rPr>
              <a:t>Default teacher</a:t>
            </a:r>
            <a:endParaRPr lang="zh-TW" altLang="en-US" dirty="0">
              <a:solidFill>
                <a:schemeClr val="accent2">
                  <a:lumMod val="75000"/>
                </a:schemeClr>
              </a:solidFill>
            </a:endParaRPr>
          </a:p>
        </p:txBody>
      </p:sp>
      <p:sp>
        <p:nvSpPr>
          <p:cNvPr id="10" name="文字方塊 9">
            <a:extLst>
              <a:ext uri="{FF2B5EF4-FFF2-40B4-BE49-F238E27FC236}">
                <a16:creationId xmlns:a16="http://schemas.microsoft.com/office/drawing/2014/main" id="{742003CB-DE71-4FFF-BE61-E1145ED1E5CA}"/>
              </a:ext>
            </a:extLst>
          </p:cNvPr>
          <p:cNvSpPr txBox="1"/>
          <p:nvPr/>
        </p:nvSpPr>
        <p:spPr>
          <a:xfrm>
            <a:off x="8868052" y="3560063"/>
            <a:ext cx="1886504" cy="1200329"/>
          </a:xfrm>
          <a:prstGeom prst="rect">
            <a:avLst/>
          </a:prstGeom>
          <a:noFill/>
        </p:spPr>
        <p:txBody>
          <a:bodyPr wrap="square" rtlCol="0">
            <a:spAutoFit/>
          </a:bodyPr>
          <a:lstStyle/>
          <a:p>
            <a:r>
              <a:rPr lang="en-US" altLang="zh-TW" dirty="0">
                <a:solidFill>
                  <a:schemeClr val="accent5">
                    <a:lumMod val="75000"/>
                  </a:schemeClr>
                </a:solidFill>
              </a:rPr>
              <a:t>*Pretrain on 224*224 images;</a:t>
            </a:r>
          </a:p>
          <a:p>
            <a:r>
              <a:rPr lang="en-US" altLang="zh-TW" dirty="0">
                <a:solidFill>
                  <a:schemeClr val="accent5">
                    <a:lumMod val="75000"/>
                  </a:schemeClr>
                </a:solidFill>
              </a:rPr>
              <a:t>Finetune on 384*384 images</a:t>
            </a:r>
          </a:p>
        </p:txBody>
      </p:sp>
      <p:sp>
        <p:nvSpPr>
          <p:cNvPr id="11" name="圖說文字: 直線 10">
            <a:extLst>
              <a:ext uri="{FF2B5EF4-FFF2-40B4-BE49-F238E27FC236}">
                <a16:creationId xmlns:a16="http://schemas.microsoft.com/office/drawing/2014/main" id="{F88B6335-CD0B-426C-9F7D-66CB07CA94E3}"/>
              </a:ext>
            </a:extLst>
          </p:cNvPr>
          <p:cNvSpPr/>
          <p:nvPr/>
        </p:nvSpPr>
        <p:spPr>
          <a:xfrm>
            <a:off x="7120128" y="3535679"/>
            <a:ext cx="975568" cy="437145"/>
          </a:xfrm>
          <a:prstGeom prst="borderCallout1">
            <a:avLst>
              <a:gd name="adj1" fmla="val 41820"/>
              <a:gd name="adj2" fmla="val 100394"/>
              <a:gd name="adj3" fmla="val 40981"/>
              <a:gd name="adj4" fmla="val 1816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F11F5485-78A3-4F0C-840C-DD673F2BCA50}"/>
              </a:ext>
            </a:extLst>
          </p:cNvPr>
          <p:cNvSpPr txBox="1"/>
          <p:nvPr/>
        </p:nvSpPr>
        <p:spPr>
          <a:xfrm>
            <a:off x="794609" y="5954912"/>
            <a:ext cx="10390632" cy="830997"/>
          </a:xfrm>
          <a:prstGeom prst="rect">
            <a:avLst/>
          </a:prstGeom>
          <a:noFill/>
        </p:spPr>
        <p:txBody>
          <a:bodyPr wrap="square">
            <a:spAutoFit/>
          </a:bodyPr>
          <a:lstStyle/>
          <a:p>
            <a:r>
              <a:rPr lang="en-US" altLang="zh-TW" sz="1200" dirty="0"/>
              <a:t>[40]  I. </a:t>
            </a:r>
            <a:r>
              <a:rPr lang="en-US" altLang="zh-TW" sz="1200" dirty="0" err="1"/>
              <a:t>Radosavovic</a:t>
            </a:r>
            <a:r>
              <a:rPr lang="en-US" altLang="zh-TW" sz="1200" dirty="0"/>
              <a:t>, R. Prateek </a:t>
            </a:r>
            <a:r>
              <a:rPr lang="en-US" altLang="zh-TW" sz="1200" dirty="0" err="1"/>
              <a:t>Kosaraju</a:t>
            </a:r>
            <a:r>
              <a:rPr lang="en-US" altLang="zh-TW" sz="1200" dirty="0"/>
              <a:t>, R.B. </a:t>
            </a:r>
            <a:r>
              <a:rPr lang="en-US" altLang="zh-TW" sz="1200" dirty="0" err="1"/>
              <a:t>Girshick</a:t>
            </a:r>
            <a:r>
              <a:rPr lang="en-US" altLang="zh-TW" sz="1200" dirty="0"/>
              <a:t>, K. He, and P. Dollar. </a:t>
            </a:r>
            <a:r>
              <a:rPr lang="en-US" altLang="zh-TW" sz="1200" i="1" dirty="0"/>
              <a:t>Designing network design spaces</a:t>
            </a:r>
            <a:r>
              <a:rPr lang="en-US" altLang="zh-TW" sz="1200" dirty="0"/>
              <a:t>. Conference on Computer Vision and Pattern Recognition, 2020.</a:t>
            </a:r>
          </a:p>
          <a:p>
            <a:r>
              <a:rPr lang="en-US" altLang="zh-TW" sz="1200" dirty="0"/>
              <a:t>[42]  O.  </a:t>
            </a:r>
            <a:r>
              <a:rPr lang="en-US" altLang="zh-TW" sz="1200" dirty="0" err="1"/>
              <a:t>Russakovsky</a:t>
            </a:r>
            <a:r>
              <a:rPr lang="en-US" altLang="zh-TW" sz="1200" dirty="0"/>
              <a:t>,  J.  Deng,  H.  </a:t>
            </a:r>
            <a:r>
              <a:rPr lang="en-US" altLang="zh-TW" sz="1200" dirty="0" err="1"/>
              <a:t>Su</a:t>
            </a:r>
            <a:r>
              <a:rPr lang="en-US" altLang="zh-TW" sz="1200" dirty="0"/>
              <a:t>,  J.  Krause,  S.  Satheesh,  S. Ma, Z. Huang, A. </a:t>
            </a:r>
            <a:r>
              <a:rPr lang="en-US" altLang="zh-TW" sz="1200" dirty="0" err="1"/>
              <a:t>Karpathy</a:t>
            </a:r>
            <a:r>
              <a:rPr lang="en-US" altLang="zh-TW" sz="1200" dirty="0"/>
              <a:t>, A. Khosla, M. Bernstein, A.C. Berg, and Li Fei-Fei.  </a:t>
            </a:r>
            <a:r>
              <a:rPr lang="en-US" altLang="zh-TW" sz="1200" i="1" dirty="0" err="1"/>
              <a:t>Imagenet</a:t>
            </a:r>
            <a:r>
              <a:rPr lang="en-US" altLang="zh-TW" sz="1200" i="1" dirty="0"/>
              <a:t> large scale visual recognition challeng</a:t>
            </a:r>
            <a:r>
              <a:rPr lang="en-US" altLang="zh-TW" sz="1200" dirty="0"/>
              <a:t>e. International journal of Computer Vision, 2015.</a:t>
            </a:r>
            <a:endParaRPr lang="zh-TW" altLang="en-US" sz="1200" dirty="0"/>
          </a:p>
        </p:txBody>
      </p:sp>
    </p:spTree>
    <p:extLst>
      <p:ext uri="{BB962C8B-B14F-4D97-AF65-F5344CB8AC3E}">
        <p14:creationId xmlns:p14="http://schemas.microsoft.com/office/powerpoint/2010/main" val="349145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a:xfrm>
            <a:off x="838200" y="365125"/>
            <a:ext cx="10829544" cy="1325563"/>
          </a:xfrm>
        </p:spPr>
        <p:txBody>
          <a:bodyPr/>
          <a:lstStyle/>
          <a:p>
            <a:r>
              <a:rPr lang="en-US" altLang="zh-TW" dirty="0"/>
              <a:t>Distillation - Comparison of distillation methods</a:t>
            </a:r>
            <a:endParaRPr lang="zh-TW" altLang="en-US" dirty="0"/>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16</a:t>
            </a:fld>
            <a:endParaRPr lang="zh-TW" altLang="en-US"/>
          </a:p>
        </p:txBody>
      </p:sp>
      <p:cxnSp>
        <p:nvCxnSpPr>
          <p:cNvPr id="5" name="直線接點 4">
            <a:extLst>
              <a:ext uri="{FF2B5EF4-FFF2-40B4-BE49-F238E27FC236}">
                <a16:creationId xmlns:a16="http://schemas.microsoft.com/office/drawing/2014/main" id="{589FB00C-F469-4348-A5B5-4AEDB2DD57F7}"/>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16" name="內容版面配置區 15">
            <a:extLst>
              <a:ext uri="{FF2B5EF4-FFF2-40B4-BE49-F238E27FC236}">
                <a16:creationId xmlns:a16="http://schemas.microsoft.com/office/drawing/2014/main" id="{D065F5BE-6A6A-44EA-A54C-8B6C68D0F5A2}"/>
              </a:ext>
            </a:extLst>
          </p:cNvPr>
          <p:cNvPicPr>
            <a:picLocks noGrp="1" noChangeAspect="1"/>
          </p:cNvPicPr>
          <p:nvPr>
            <p:ph idx="1"/>
          </p:nvPr>
        </p:nvPicPr>
        <p:blipFill>
          <a:blip r:embed="rId3"/>
          <a:stretch>
            <a:fillRect/>
          </a:stretch>
        </p:blipFill>
        <p:spPr>
          <a:xfrm>
            <a:off x="1485703" y="1442894"/>
            <a:ext cx="9220594" cy="4644376"/>
          </a:xfrm>
        </p:spPr>
      </p:pic>
      <p:sp>
        <p:nvSpPr>
          <p:cNvPr id="17" name="矩形 16">
            <a:extLst>
              <a:ext uri="{FF2B5EF4-FFF2-40B4-BE49-F238E27FC236}">
                <a16:creationId xmlns:a16="http://schemas.microsoft.com/office/drawing/2014/main" id="{3929D17D-9354-4C12-BCDC-C262C48CDE54}"/>
              </a:ext>
            </a:extLst>
          </p:cNvPr>
          <p:cNvSpPr/>
          <p:nvPr/>
        </p:nvSpPr>
        <p:spPr>
          <a:xfrm>
            <a:off x="6797832" y="5291114"/>
            <a:ext cx="675864" cy="321136"/>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75EF1AE6-EED6-4353-9A0B-CBE7079BC196}"/>
              </a:ext>
            </a:extLst>
          </p:cNvPr>
          <p:cNvSpPr/>
          <p:nvPr/>
        </p:nvSpPr>
        <p:spPr>
          <a:xfrm>
            <a:off x="7616487" y="5563482"/>
            <a:ext cx="675864" cy="321136"/>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08FC3ECF-5FC3-46F4-8607-394646719089}"/>
              </a:ext>
            </a:extLst>
          </p:cNvPr>
          <p:cNvSpPr/>
          <p:nvPr/>
        </p:nvSpPr>
        <p:spPr>
          <a:xfrm>
            <a:off x="8400357" y="5563482"/>
            <a:ext cx="675864" cy="321136"/>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85554D1B-38A9-4916-8C79-917EC8850C8C}"/>
              </a:ext>
            </a:extLst>
          </p:cNvPr>
          <p:cNvSpPr/>
          <p:nvPr/>
        </p:nvSpPr>
        <p:spPr>
          <a:xfrm>
            <a:off x="9212193" y="5563482"/>
            <a:ext cx="675864" cy="321136"/>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573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Agreement with the teacher &amp; inductive bias?</a:t>
            </a:r>
            <a:endParaRPr lang="zh-TW" altLang="en-US" dirty="0"/>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17</a:t>
            </a:fld>
            <a:endParaRPr lang="zh-TW" altLang="en-US"/>
          </a:p>
        </p:txBody>
      </p:sp>
      <p:cxnSp>
        <p:nvCxnSpPr>
          <p:cNvPr id="5" name="直線接點 4">
            <a:extLst>
              <a:ext uri="{FF2B5EF4-FFF2-40B4-BE49-F238E27FC236}">
                <a16:creationId xmlns:a16="http://schemas.microsoft.com/office/drawing/2014/main" id="{D438D454-A86C-43E4-8B1A-98E3CE8942D9}"/>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9" name="內容版面配置區 8">
            <a:extLst>
              <a:ext uri="{FF2B5EF4-FFF2-40B4-BE49-F238E27FC236}">
                <a16:creationId xmlns:a16="http://schemas.microsoft.com/office/drawing/2014/main" id="{E6D51DCC-B92C-48D0-ABD9-9A505257C199}"/>
              </a:ext>
            </a:extLst>
          </p:cNvPr>
          <p:cNvPicPr>
            <a:picLocks noGrp="1" noChangeAspect="1"/>
          </p:cNvPicPr>
          <p:nvPr>
            <p:ph idx="1"/>
          </p:nvPr>
        </p:nvPicPr>
        <p:blipFill>
          <a:blip r:embed="rId3"/>
          <a:stretch>
            <a:fillRect/>
          </a:stretch>
        </p:blipFill>
        <p:spPr>
          <a:xfrm>
            <a:off x="1207008" y="1614830"/>
            <a:ext cx="9532620" cy="4455899"/>
          </a:xfrm>
        </p:spPr>
      </p:pic>
      <p:sp>
        <p:nvSpPr>
          <p:cNvPr id="10" name="文字方塊 9">
            <a:extLst>
              <a:ext uri="{FF2B5EF4-FFF2-40B4-BE49-F238E27FC236}">
                <a16:creationId xmlns:a16="http://schemas.microsoft.com/office/drawing/2014/main" id="{3AC4639F-B9F0-4287-AB10-605CCAD5F44F}"/>
              </a:ext>
            </a:extLst>
          </p:cNvPr>
          <p:cNvSpPr txBox="1"/>
          <p:nvPr/>
        </p:nvSpPr>
        <p:spPr>
          <a:xfrm>
            <a:off x="838200" y="6283198"/>
            <a:ext cx="1792328" cy="307777"/>
          </a:xfrm>
          <a:prstGeom prst="rect">
            <a:avLst/>
          </a:prstGeom>
          <a:noFill/>
        </p:spPr>
        <p:txBody>
          <a:bodyPr wrap="square" rtlCol="0">
            <a:spAutoFit/>
          </a:bodyPr>
          <a:lstStyle/>
          <a:p>
            <a:r>
              <a:rPr lang="zh-TW" altLang="en-US" sz="1400" dirty="0">
                <a:solidFill>
                  <a:schemeClr val="bg1">
                    <a:lumMod val="50000"/>
                  </a:schemeClr>
                </a:solidFill>
              </a:rPr>
              <a:t>* 一致性 </a:t>
            </a:r>
            <a:r>
              <a:rPr lang="en-US" altLang="zh-TW" sz="1400" dirty="0">
                <a:solidFill>
                  <a:schemeClr val="bg1">
                    <a:lumMod val="50000"/>
                  </a:schemeClr>
                </a:solidFill>
              </a:rPr>
              <a:t>(</a:t>
            </a:r>
            <a:r>
              <a:rPr lang="zh-TW" altLang="en-US" sz="1400" dirty="0">
                <a:solidFill>
                  <a:schemeClr val="bg1">
                    <a:lumMod val="50000"/>
                  </a:schemeClr>
                </a:solidFill>
              </a:rPr>
              <a:t>對角</a:t>
            </a:r>
            <a:r>
              <a:rPr lang="en-US" altLang="zh-TW" sz="1400" dirty="0">
                <a:solidFill>
                  <a:schemeClr val="bg1">
                    <a:lumMod val="50000"/>
                  </a:schemeClr>
                </a:solidFill>
              </a:rPr>
              <a:t>)</a:t>
            </a:r>
            <a:endParaRPr lang="zh-TW" altLang="en-US" sz="1400" dirty="0">
              <a:solidFill>
                <a:schemeClr val="bg1">
                  <a:lumMod val="50000"/>
                </a:schemeClr>
              </a:solidFill>
            </a:endParaRPr>
          </a:p>
        </p:txBody>
      </p:sp>
    </p:spTree>
    <p:extLst>
      <p:ext uri="{BB962C8B-B14F-4D97-AF65-F5344CB8AC3E}">
        <p14:creationId xmlns:p14="http://schemas.microsoft.com/office/powerpoint/2010/main" val="343601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Efficiency vs Accuracy</a:t>
            </a:r>
            <a:endParaRPr lang="zh-TW" altLang="en-US" dirty="0"/>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18</a:t>
            </a:fld>
            <a:endParaRPr lang="zh-TW" altLang="en-US"/>
          </a:p>
        </p:txBody>
      </p:sp>
      <p:cxnSp>
        <p:nvCxnSpPr>
          <p:cNvPr id="5" name="直線接點 4">
            <a:extLst>
              <a:ext uri="{FF2B5EF4-FFF2-40B4-BE49-F238E27FC236}">
                <a16:creationId xmlns:a16="http://schemas.microsoft.com/office/drawing/2014/main" id="{0212DD5D-A70F-4AA3-91F5-DF8365AB1450}"/>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7" name="內容版面配置區 6">
            <a:extLst>
              <a:ext uri="{FF2B5EF4-FFF2-40B4-BE49-F238E27FC236}">
                <a16:creationId xmlns:a16="http://schemas.microsoft.com/office/drawing/2014/main" id="{4EFC7FC0-277F-4337-84FD-A18DD127F318}"/>
              </a:ext>
            </a:extLst>
          </p:cNvPr>
          <p:cNvPicPr>
            <a:picLocks noGrp="1" noChangeAspect="1"/>
          </p:cNvPicPr>
          <p:nvPr>
            <p:ph idx="1"/>
          </p:nvPr>
        </p:nvPicPr>
        <p:blipFill>
          <a:blip r:embed="rId3"/>
          <a:stretch>
            <a:fillRect/>
          </a:stretch>
        </p:blipFill>
        <p:spPr>
          <a:xfrm>
            <a:off x="5955585" y="136525"/>
            <a:ext cx="4992831" cy="6631701"/>
          </a:xfrm>
        </p:spPr>
      </p:pic>
      <p:sp>
        <p:nvSpPr>
          <p:cNvPr id="8" name="內容版面配置區 2">
            <a:extLst>
              <a:ext uri="{FF2B5EF4-FFF2-40B4-BE49-F238E27FC236}">
                <a16:creationId xmlns:a16="http://schemas.microsoft.com/office/drawing/2014/main" id="{59411DCF-F092-4F22-A762-C609EFCE52E6}"/>
              </a:ext>
            </a:extLst>
          </p:cNvPr>
          <p:cNvSpPr txBox="1">
            <a:spLocks/>
          </p:cNvSpPr>
          <p:nvPr/>
        </p:nvSpPr>
        <p:spPr>
          <a:xfrm>
            <a:off x="838200" y="1690688"/>
            <a:ext cx="4712001"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altLang="zh-TW" sz="2400" dirty="0">
                <a:solidFill>
                  <a:schemeClr val="accent2">
                    <a:lumMod val="75000"/>
                  </a:schemeClr>
                </a:solidFill>
              </a:rPr>
              <a:t>Throughput</a:t>
            </a:r>
            <a:r>
              <a:rPr lang="en-US" altLang="zh-TW" sz="2400" dirty="0"/>
              <a:t> : the number of images that we can process per second on one 16GBV100 GPU </a:t>
            </a:r>
          </a:p>
          <a:p>
            <a:pPr>
              <a:lnSpc>
                <a:spcPct val="100000"/>
              </a:lnSpc>
              <a:spcBef>
                <a:spcPts val="1200"/>
              </a:spcBef>
            </a:pPr>
            <a:r>
              <a:rPr lang="en-US" altLang="zh-TW" sz="2400" dirty="0">
                <a:solidFill>
                  <a:schemeClr val="accent2">
                    <a:lumMod val="75000"/>
                  </a:schemeClr>
                </a:solidFill>
              </a:rPr>
              <a:t>Accuracy</a:t>
            </a:r>
            <a:r>
              <a:rPr lang="en-US" altLang="zh-TW" sz="2400" dirty="0"/>
              <a:t> on </a:t>
            </a:r>
            <a:r>
              <a:rPr lang="en-US" altLang="zh-TW" sz="2400" dirty="0" err="1"/>
              <a:t>Imagenet</a:t>
            </a:r>
            <a:r>
              <a:rPr lang="en-US" altLang="zh-TW" sz="2400" dirty="0"/>
              <a:t>, </a:t>
            </a:r>
            <a:r>
              <a:rPr lang="en-US" altLang="zh-TW" sz="2400" dirty="0" err="1"/>
              <a:t>Imagenet</a:t>
            </a:r>
            <a:r>
              <a:rPr lang="en-US" altLang="zh-TW" sz="2400" dirty="0"/>
              <a:t> Real  and </a:t>
            </a:r>
            <a:r>
              <a:rPr lang="en-US" altLang="zh-TW" sz="2400" dirty="0" err="1"/>
              <a:t>Imagenet</a:t>
            </a:r>
            <a:r>
              <a:rPr lang="en-US" altLang="zh-TW" sz="2400" dirty="0"/>
              <a:t>  V2  matched  frequency of  </a:t>
            </a:r>
            <a:r>
              <a:rPr lang="en-US" altLang="zh-TW" sz="2400" dirty="0" err="1"/>
              <a:t>DeiT</a:t>
            </a:r>
            <a:r>
              <a:rPr lang="en-US" altLang="zh-TW" sz="2400" dirty="0"/>
              <a:t>  and  of  several  state-of-the-art convnets, for models trained with no external data.</a:t>
            </a:r>
          </a:p>
        </p:txBody>
      </p:sp>
      <p:sp>
        <p:nvSpPr>
          <p:cNvPr id="9" name="矩形 8">
            <a:extLst>
              <a:ext uri="{FF2B5EF4-FFF2-40B4-BE49-F238E27FC236}">
                <a16:creationId xmlns:a16="http://schemas.microsoft.com/office/drawing/2014/main" id="{344C2022-243E-40CF-BD55-4AB3C9B57492}"/>
              </a:ext>
            </a:extLst>
          </p:cNvPr>
          <p:cNvSpPr/>
          <p:nvPr/>
        </p:nvSpPr>
        <p:spPr>
          <a:xfrm>
            <a:off x="8839269" y="780288"/>
            <a:ext cx="597339" cy="182880"/>
          </a:xfrm>
          <a:prstGeom prst="rect">
            <a:avLst/>
          </a:prstGeom>
          <a:noFill/>
          <a:ln w="1905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schemeClr val="accent5">
                  <a:lumMod val="75000"/>
                </a:schemeClr>
              </a:solidFill>
            </a:endParaRPr>
          </a:p>
        </p:txBody>
      </p:sp>
      <p:sp>
        <p:nvSpPr>
          <p:cNvPr id="10" name="矩形 9">
            <a:extLst>
              <a:ext uri="{FF2B5EF4-FFF2-40B4-BE49-F238E27FC236}">
                <a16:creationId xmlns:a16="http://schemas.microsoft.com/office/drawing/2014/main" id="{F9E6C7E8-F834-442B-A1AF-70719A5BA726}"/>
              </a:ext>
            </a:extLst>
          </p:cNvPr>
          <p:cNvSpPr/>
          <p:nvPr/>
        </p:nvSpPr>
        <p:spPr>
          <a:xfrm>
            <a:off x="8839268" y="4456176"/>
            <a:ext cx="597339" cy="182880"/>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5A6FF5DD-10B2-4A25-B8BB-433FD649F6A5}"/>
              </a:ext>
            </a:extLst>
          </p:cNvPr>
          <p:cNvSpPr/>
          <p:nvPr/>
        </p:nvSpPr>
        <p:spPr>
          <a:xfrm>
            <a:off x="9619488" y="6504081"/>
            <a:ext cx="414458" cy="217393"/>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2F409A35-2477-4E9C-BF4B-1CD413B249E0}"/>
              </a:ext>
            </a:extLst>
          </p:cNvPr>
          <p:cNvSpPr/>
          <p:nvPr/>
        </p:nvSpPr>
        <p:spPr>
          <a:xfrm>
            <a:off x="9619489" y="3659505"/>
            <a:ext cx="414458" cy="180968"/>
          </a:xfrm>
          <a:prstGeom prst="rect">
            <a:avLst/>
          </a:prstGeom>
          <a:noFill/>
          <a:ln w="1905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schemeClr val="accent5">
                  <a:lumMod val="75000"/>
                </a:schemeClr>
              </a:solidFill>
            </a:endParaRPr>
          </a:p>
        </p:txBody>
      </p:sp>
      <p:sp>
        <p:nvSpPr>
          <p:cNvPr id="13" name="矩形 12">
            <a:extLst>
              <a:ext uri="{FF2B5EF4-FFF2-40B4-BE49-F238E27FC236}">
                <a16:creationId xmlns:a16="http://schemas.microsoft.com/office/drawing/2014/main" id="{3D001FB9-5AEC-43DC-A952-F4A08273166A}"/>
              </a:ext>
            </a:extLst>
          </p:cNvPr>
          <p:cNvSpPr/>
          <p:nvPr/>
        </p:nvSpPr>
        <p:spPr>
          <a:xfrm>
            <a:off x="10058330" y="2916848"/>
            <a:ext cx="414458" cy="180968"/>
          </a:xfrm>
          <a:prstGeom prst="rect">
            <a:avLst/>
          </a:prstGeom>
          <a:noFill/>
          <a:ln w="1905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schemeClr val="accent5">
                  <a:lumMod val="75000"/>
                </a:schemeClr>
              </a:solidFill>
            </a:endParaRPr>
          </a:p>
        </p:txBody>
      </p:sp>
      <p:sp>
        <p:nvSpPr>
          <p:cNvPr id="14" name="矩形 13">
            <a:extLst>
              <a:ext uri="{FF2B5EF4-FFF2-40B4-BE49-F238E27FC236}">
                <a16:creationId xmlns:a16="http://schemas.microsoft.com/office/drawing/2014/main" id="{AF8C4EB9-1BEF-4150-845C-EA5D713A8031}"/>
              </a:ext>
            </a:extLst>
          </p:cNvPr>
          <p:cNvSpPr/>
          <p:nvPr/>
        </p:nvSpPr>
        <p:spPr>
          <a:xfrm>
            <a:off x="10472858" y="2916848"/>
            <a:ext cx="414458" cy="180968"/>
          </a:xfrm>
          <a:prstGeom prst="rect">
            <a:avLst/>
          </a:prstGeom>
          <a:noFill/>
          <a:ln w="1905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schemeClr val="accent5">
                  <a:lumMod val="75000"/>
                </a:schemeClr>
              </a:solidFill>
            </a:endParaRPr>
          </a:p>
        </p:txBody>
      </p:sp>
      <p:sp>
        <p:nvSpPr>
          <p:cNvPr id="15" name="矩形 14">
            <a:extLst>
              <a:ext uri="{FF2B5EF4-FFF2-40B4-BE49-F238E27FC236}">
                <a16:creationId xmlns:a16="http://schemas.microsoft.com/office/drawing/2014/main" id="{29CF3025-8BE4-4631-B371-A41F142970F3}"/>
              </a:ext>
            </a:extLst>
          </p:cNvPr>
          <p:cNvSpPr/>
          <p:nvPr/>
        </p:nvSpPr>
        <p:spPr>
          <a:xfrm>
            <a:off x="10058330" y="6497984"/>
            <a:ext cx="414458" cy="217393"/>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47B1B672-F321-4503-8337-70F121AF5170}"/>
              </a:ext>
            </a:extLst>
          </p:cNvPr>
          <p:cNvSpPr/>
          <p:nvPr/>
        </p:nvSpPr>
        <p:spPr>
          <a:xfrm>
            <a:off x="10478884" y="6504081"/>
            <a:ext cx="414458" cy="217393"/>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84100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a:xfrm>
            <a:off x="838200" y="365125"/>
            <a:ext cx="10515600" cy="1325563"/>
          </a:xfrm>
        </p:spPr>
        <p:txBody>
          <a:bodyPr/>
          <a:lstStyle/>
          <a:p>
            <a:r>
              <a:rPr lang="en-US" altLang="zh-TW" dirty="0"/>
              <a:t>Transfer learning: Performance on downstream tasks</a:t>
            </a:r>
            <a:endParaRPr lang="zh-TW" altLang="en-US" dirty="0"/>
          </a:p>
        </p:txBody>
      </p:sp>
      <p:pic>
        <p:nvPicPr>
          <p:cNvPr id="10" name="內容版面配置區 9">
            <a:extLst>
              <a:ext uri="{FF2B5EF4-FFF2-40B4-BE49-F238E27FC236}">
                <a16:creationId xmlns:a16="http://schemas.microsoft.com/office/drawing/2014/main" id="{1C7AFE94-3A52-49D7-BD32-C47D4E9AB257}"/>
              </a:ext>
            </a:extLst>
          </p:cNvPr>
          <p:cNvPicPr>
            <a:picLocks noGrp="1" noChangeAspect="1"/>
          </p:cNvPicPr>
          <p:nvPr>
            <p:ph idx="1"/>
          </p:nvPr>
        </p:nvPicPr>
        <p:blipFill>
          <a:blip r:embed="rId3"/>
          <a:stretch>
            <a:fillRect/>
          </a:stretch>
        </p:blipFill>
        <p:spPr>
          <a:xfrm>
            <a:off x="1409700" y="1747838"/>
            <a:ext cx="9372600" cy="4371975"/>
          </a:xfrm>
        </p:spPr>
      </p:pic>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19</a:t>
            </a:fld>
            <a:endParaRPr lang="zh-TW" altLang="en-US"/>
          </a:p>
        </p:txBody>
      </p:sp>
      <p:cxnSp>
        <p:nvCxnSpPr>
          <p:cNvPr id="5" name="直線接點 4">
            <a:extLst>
              <a:ext uri="{FF2B5EF4-FFF2-40B4-BE49-F238E27FC236}">
                <a16:creationId xmlns:a16="http://schemas.microsoft.com/office/drawing/2014/main" id="{F83D3F9F-E98B-4467-A138-F25F4131080B}"/>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
        <p:nvSpPr>
          <p:cNvPr id="11" name="矩形 10">
            <a:extLst>
              <a:ext uri="{FF2B5EF4-FFF2-40B4-BE49-F238E27FC236}">
                <a16:creationId xmlns:a16="http://schemas.microsoft.com/office/drawing/2014/main" id="{9BE5146A-6180-43FF-B699-C291249CC891}"/>
              </a:ext>
            </a:extLst>
          </p:cNvPr>
          <p:cNvSpPr/>
          <p:nvPr/>
        </p:nvSpPr>
        <p:spPr>
          <a:xfrm>
            <a:off x="9680378" y="3096416"/>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41E8CB58-9741-4371-82B0-A15C9DB65A05}"/>
              </a:ext>
            </a:extLst>
          </p:cNvPr>
          <p:cNvSpPr/>
          <p:nvPr/>
        </p:nvSpPr>
        <p:spPr>
          <a:xfrm>
            <a:off x="8869610" y="5589680"/>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CF23F12B-DCB9-4F6A-8D17-46C20A1A845B}"/>
              </a:ext>
            </a:extLst>
          </p:cNvPr>
          <p:cNvSpPr/>
          <p:nvPr/>
        </p:nvSpPr>
        <p:spPr>
          <a:xfrm>
            <a:off x="8083226" y="5589680"/>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8194875-D915-43C2-8F83-ACD1AF1D7402}"/>
              </a:ext>
            </a:extLst>
          </p:cNvPr>
          <p:cNvSpPr/>
          <p:nvPr/>
        </p:nvSpPr>
        <p:spPr>
          <a:xfrm>
            <a:off x="7436980" y="3738401"/>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5B7B0A3D-29BC-4DEA-AFB5-DB926EE9C853}"/>
              </a:ext>
            </a:extLst>
          </p:cNvPr>
          <p:cNvSpPr/>
          <p:nvPr/>
        </p:nvSpPr>
        <p:spPr>
          <a:xfrm>
            <a:off x="6741966" y="3343538"/>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8A195C9C-B858-40D3-87FC-6E06F21AF8A2}"/>
              </a:ext>
            </a:extLst>
          </p:cNvPr>
          <p:cNvSpPr/>
          <p:nvPr/>
        </p:nvSpPr>
        <p:spPr>
          <a:xfrm>
            <a:off x="5785069" y="3738401"/>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3E017148-091F-436A-ACAD-F611FF5F277E}"/>
              </a:ext>
            </a:extLst>
          </p:cNvPr>
          <p:cNvSpPr/>
          <p:nvPr/>
        </p:nvSpPr>
        <p:spPr>
          <a:xfrm>
            <a:off x="4803578" y="5589680"/>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0FCA4053-A2C3-499D-B4E7-2F689CAB6A3F}"/>
              </a:ext>
            </a:extLst>
          </p:cNvPr>
          <p:cNvSpPr/>
          <p:nvPr/>
        </p:nvSpPr>
        <p:spPr>
          <a:xfrm>
            <a:off x="3849449" y="5589680"/>
            <a:ext cx="621862" cy="244192"/>
          </a:xfrm>
          <a:prstGeom prst="rect">
            <a:avLst/>
          </a:prstGeom>
          <a:noFill/>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66411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8F8DDC-E884-43E2-A395-EA3703110DE4}"/>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F1ED784F-35A1-481C-9EEB-1D49A1C99F2F}"/>
              </a:ext>
            </a:extLst>
          </p:cNvPr>
          <p:cNvSpPr>
            <a:spLocks noGrp="1"/>
          </p:cNvSpPr>
          <p:nvPr>
            <p:ph idx="1"/>
          </p:nvPr>
        </p:nvSpPr>
        <p:spPr>
          <a:xfrm>
            <a:off x="838200" y="1690688"/>
            <a:ext cx="10515600" cy="4486275"/>
          </a:xfrm>
        </p:spPr>
        <p:txBody>
          <a:bodyPr/>
          <a:lstStyle/>
          <a:p>
            <a:r>
              <a:rPr lang="en-US" altLang="zh-TW" dirty="0"/>
              <a:t>Introduction and Related Work</a:t>
            </a:r>
          </a:p>
          <a:p>
            <a:r>
              <a:rPr lang="en-US" altLang="zh-TW" dirty="0"/>
              <a:t>Method</a:t>
            </a:r>
          </a:p>
          <a:p>
            <a:r>
              <a:rPr lang="en-US" altLang="zh-TW" dirty="0"/>
              <a:t>Experiments</a:t>
            </a:r>
          </a:p>
          <a:p>
            <a:r>
              <a:rPr lang="en-US" altLang="zh-TW" dirty="0"/>
              <a:t>Conclusion</a:t>
            </a:r>
          </a:p>
          <a:p>
            <a:r>
              <a:rPr lang="en-US" altLang="zh-TW" dirty="0"/>
              <a:t>Progress Report</a:t>
            </a:r>
            <a:endParaRPr lang="zh-TW" altLang="en-US" dirty="0"/>
          </a:p>
        </p:txBody>
      </p:sp>
      <p:sp>
        <p:nvSpPr>
          <p:cNvPr id="4" name="投影片編號版面配置區 3">
            <a:extLst>
              <a:ext uri="{FF2B5EF4-FFF2-40B4-BE49-F238E27FC236}">
                <a16:creationId xmlns:a16="http://schemas.microsoft.com/office/drawing/2014/main" id="{06F05FB8-8CA3-48FF-AFB7-FCA7B1BB43B1}"/>
              </a:ext>
            </a:extLst>
          </p:cNvPr>
          <p:cNvSpPr>
            <a:spLocks noGrp="1"/>
          </p:cNvSpPr>
          <p:nvPr>
            <p:ph type="sldNum" sz="quarter" idx="12"/>
          </p:nvPr>
        </p:nvSpPr>
        <p:spPr/>
        <p:txBody>
          <a:bodyPr/>
          <a:lstStyle/>
          <a:p>
            <a:fld id="{5DB996A7-0B5E-45B3-9C4A-13B721B5A0CE}" type="slidenum">
              <a:rPr lang="zh-TW" altLang="en-US" smtClean="0"/>
              <a:t>2</a:t>
            </a:fld>
            <a:endParaRPr lang="zh-TW" altLang="en-US"/>
          </a:p>
        </p:txBody>
      </p:sp>
      <p:cxnSp>
        <p:nvCxnSpPr>
          <p:cNvPr id="5" name="直線接點 4">
            <a:extLst>
              <a:ext uri="{FF2B5EF4-FFF2-40B4-BE49-F238E27FC236}">
                <a16:creationId xmlns:a16="http://schemas.microsoft.com/office/drawing/2014/main" id="{00B4796B-B070-4DA4-8E25-FCE0D3B630BB}"/>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6483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09CDE545-BF71-4A11-B48A-8F9F28018A6C}"/>
              </a:ext>
            </a:extLst>
          </p:cNvPr>
          <p:cNvPicPr>
            <a:picLocks noGrp="1" noChangeAspect="1"/>
          </p:cNvPicPr>
          <p:nvPr>
            <p:ph idx="1"/>
          </p:nvPr>
        </p:nvPicPr>
        <p:blipFill>
          <a:blip r:embed="rId3"/>
          <a:stretch>
            <a:fillRect/>
          </a:stretch>
        </p:blipFill>
        <p:spPr>
          <a:xfrm>
            <a:off x="2208296" y="1201009"/>
            <a:ext cx="7775408" cy="4975954"/>
          </a:xfrm>
        </p:spPr>
      </p:pic>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Ablation Study</a:t>
            </a:r>
            <a:endParaRPr lang="zh-TW" altLang="en-US" dirty="0"/>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20</a:t>
            </a:fld>
            <a:endParaRPr lang="zh-TW" altLang="en-US"/>
          </a:p>
        </p:txBody>
      </p:sp>
      <p:cxnSp>
        <p:nvCxnSpPr>
          <p:cNvPr id="5" name="直線接點 4">
            <a:extLst>
              <a:ext uri="{FF2B5EF4-FFF2-40B4-BE49-F238E27FC236}">
                <a16:creationId xmlns:a16="http://schemas.microsoft.com/office/drawing/2014/main" id="{F83D3F9F-E98B-4467-A138-F25F4131080B}"/>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4526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Hyper-parameters Setting</a:t>
            </a:r>
            <a:endParaRPr lang="zh-TW" altLang="en-US" dirty="0"/>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21</a:t>
            </a:fld>
            <a:endParaRPr lang="zh-TW" altLang="en-US" dirty="0"/>
          </a:p>
        </p:txBody>
      </p:sp>
      <p:cxnSp>
        <p:nvCxnSpPr>
          <p:cNvPr id="5" name="直線接點 4">
            <a:extLst>
              <a:ext uri="{FF2B5EF4-FFF2-40B4-BE49-F238E27FC236}">
                <a16:creationId xmlns:a16="http://schemas.microsoft.com/office/drawing/2014/main" id="{F83D3F9F-E98B-4467-A138-F25F4131080B}"/>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11" name="內容版面配置區 10">
            <a:extLst>
              <a:ext uri="{FF2B5EF4-FFF2-40B4-BE49-F238E27FC236}">
                <a16:creationId xmlns:a16="http://schemas.microsoft.com/office/drawing/2014/main" id="{85EE169B-3429-408E-BBA1-49A4C7C15272}"/>
              </a:ext>
            </a:extLst>
          </p:cNvPr>
          <p:cNvPicPr>
            <a:picLocks noGrp="1" noChangeAspect="1"/>
          </p:cNvPicPr>
          <p:nvPr>
            <p:ph idx="1"/>
          </p:nvPr>
        </p:nvPicPr>
        <p:blipFill>
          <a:blip r:embed="rId3"/>
          <a:stretch>
            <a:fillRect/>
          </a:stretch>
        </p:blipFill>
        <p:spPr>
          <a:xfrm>
            <a:off x="2638265" y="1374521"/>
            <a:ext cx="6461849" cy="4623051"/>
          </a:xfrm>
        </p:spPr>
      </p:pic>
    </p:spTree>
    <p:extLst>
      <p:ext uri="{BB962C8B-B14F-4D97-AF65-F5344CB8AC3E}">
        <p14:creationId xmlns:p14="http://schemas.microsoft.com/office/powerpoint/2010/main" val="170967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8F8DDC-E884-43E2-A395-EA3703110DE4}"/>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F1ED784F-35A1-481C-9EEB-1D49A1C99F2F}"/>
              </a:ext>
            </a:extLst>
          </p:cNvPr>
          <p:cNvSpPr>
            <a:spLocks noGrp="1"/>
          </p:cNvSpPr>
          <p:nvPr>
            <p:ph idx="1"/>
          </p:nvPr>
        </p:nvSpPr>
        <p:spPr>
          <a:xfrm>
            <a:off x="838200" y="1690688"/>
            <a:ext cx="10515600" cy="4486275"/>
          </a:xfrm>
        </p:spPr>
        <p:txBody>
          <a:bodyPr/>
          <a:lstStyle/>
          <a:p>
            <a:r>
              <a:rPr lang="en-US" altLang="zh-TW" dirty="0">
                <a:solidFill>
                  <a:schemeClr val="bg1">
                    <a:lumMod val="65000"/>
                  </a:schemeClr>
                </a:solidFill>
              </a:rPr>
              <a:t>Introduction and Related Work</a:t>
            </a:r>
          </a:p>
          <a:p>
            <a:r>
              <a:rPr lang="en-US" altLang="zh-TW" dirty="0">
                <a:solidFill>
                  <a:schemeClr val="bg1">
                    <a:lumMod val="65000"/>
                  </a:schemeClr>
                </a:solidFill>
              </a:rPr>
              <a:t>Method</a:t>
            </a:r>
          </a:p>
          <a:p>
            <a:r>
              <a:rPr lang="en-US" altLang="zh-TW" dirty="0">
                <a:solidFill>
                  <a:schemeClr val="bg1">
                    <a:lumMod val="65000"/>
                  </a:schemeClr>
                </a:solidFill>
              </a:rPr>
              <a:t>Experiments</a:t>
            </a:r>
          </a:p>
          <a:p>
            <a:r>
              <a:rPr lang="en-US" altLang="zh-TW" dirty="0"/>
              <a:t>Conclusion</a:t>
            </a:r>
          </a:p>
          <a:p>
            <a:r>
              <a:rPr lang="en-US" altLang="zh-TW" dirty="0">
                <a:solidFill>
                  <a:schemeClr val="bg1">
                    <a:lumMod val="65000"/>
                  </a:schemeClr>
                </a:solidFill>
              </a:rPr>
              <a:t>Progress Report</a:t>
            </a:r>
            <a:endParaRPr lang="zh-TW" altLang="en-US" dirty="0">
              <a:solidFill>
                <a:schemeClr val="bg1">
                  <a:lumMod val="65000"/>
                </a:schemeClr>
              </a:solidFill>
            </a:endParaRPr>
          </a:p>
        </p:txBody>
      </p:sp>
      <p:sp>
        <p:nvSpPr>
          <p:cNvPr id="4" name="投影片編號版面配置區 3">
            <a:extLst>
              <a:ext uri="{FF2B5EF4-FFF2-40B4-BE49-F238E27FC236}">
                <a16:creationId xmlns:a16="http://schemas.microsoft.com/office/drawing/2014/main" id="{06F05FB8-8CA3-48FF-AFB7-FCA7B1BB43B1}"/>
              </a:ext>
            </a:extLst>
          </p:cNvPr>
          <p:cNvSpPr>
            <a:spLocks noGrp="1"/>
          </p:cNvSpPr>
          <p:nvPr>
            <p:ph type="sldNum" sz="quarter" idx="12"/>
          </p:nvPr>
        </p:nvSpPr>
        <p:spPr/>
        <p:txBody>
          <a:bodyPr/>
          <a:lstStyle/>
          <a:p>
            <a:fld id="{5DB996A7-0B5E-45B3-9C4A-13B721B5A0CE}" type="slidenum">
              <a:rPr lang="zh-TW" altLang="en-US" smtClean="0"/>
              <a:t>22</a:t>
            </a:fld>
            <a:endParaRPr lang="zh-TW" altLang="en-US"/>
          </a:p>
        </p:txBody>
      </p:sp>
      <p:cxnSp>
        <p:nvCxnSpPr>
          <p:cNvPr id="5" name="直線接點 4">
            <a:extLst>
              <a:ext uri="{FF2B5EF4-FFF2-40B4-BE49-F238E27FC236}">
                <a16:creationId xmlns:a16="http://schemas.microsoft.com/office/drawing/2014/main" id="{B6FC852A-AE8E-4B78-A2CA-B7E3E8B4BA68}"/>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8376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Conclusion</a:t>
            </a:r>
          </a:p>
        </p:txBody>
      </p:sp>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0515600" cy="4486275"/>
          </a:xfrm>
        </p:spPr>
        <p:txBody>
          <a:bodyPr>
            <a:normAutofit/>
          </a:bodyPr>
          <a:lstStyle/>
          <a:p>
            <a:pPr>
              <a:lnSpc>
                <a:spcPct val="100000"/>
              </a:lnSpc>
              <a:spcBef>
                <a:spcPts val="1200"/>
              </a:spcBef>
            </a:pPr>
            <a:r>
              <a:rPr lang="en-US" altLang="zh-TW" dirty="0"/>
              <a:t>In this paper, we have introduced </a:t>
            </a:r>
            <a:r>
              <a:rPr lang="en-US" altLang="zh-TW" dirty="0" err="1">
                <a:solidFill>
                  <a:schemeClr val="accent2">
                    <a:lumMod val="75000"/>
                  </a:schemeClr>
                </a:solidFill>
              </a:rPr>
              <a:t>DeiT</a:t>
            </a:r>
            <a:r>
              <a:rPr lang="en-US" altLang="zh-TW" dirty="0"/>
              <a:t>, which are image transformers  that do not require very large amount of data to be trained, thanks to </a:t>
            </a:r>
            <a:r>
              <a:rPr lang="en-US" altLang="zh-TW" dirty="0">
                <a:solidFill>
                  <a:schemeClr val="accent2">
                    <a:lumMod val="75000"/>
                  </a:schemeClr>
                </a:solidFill>
              </a:rPr>
              <a:t>improved training </a:t>
            </a:r>
            <a:r>
              <a:rPr lang="en-US" altLang="zh-TW" dirty="0"/>
              <a:t>and in particular </a:t>
            </a:r>
            <a:r>
              <a:rPr lang="en-US" altLang="zh-TW" dirty="0">
                <a:solidFill>
                  <a:schemeClr val="accent2">
                    <a:lumMod val="75000"/>
                  </a:schemeClr>
                </a:solidFill>
              </a:rPr>
              <a:t>a novel distillation procedure</a:t>
            </a:r>
            <a:r>
              <a:rPr lang="en-US" altLang="zh-TW" dirty="0"/>
              <a:t>. </a:t>
            </a:r>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23</a:t>
            </a:fld>
            <a:endParaRPr lang="zh-TW" altLang="en-US"/>
          </a:p>
        </p:txBody>
      </p:sp>
      <p:cxnSp>
        <p:nvCxnSpPr>
          <p:cNvPr id="5" name="直線接點 4">
            <a:extLst>
              <a:ext uri="{FF2B5EF4-FFF2-40B4-BE49-F238E27FC236}">
                <a16:creationId xmlns:a16="http://schemas.microsoft.com/office/drawing/2014/main" id="{E383BF66-5AC5-4715-B87E-0B7EBFE34760}"/>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9050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2AEF4F-EDF3-4525-B636-14D7B5D40021}"/>
              </a:ext>
            </a:extLst>
          </p:cNvPr>
          <p:cNvSpPr>
            <a:spLocks noGrp="1"/>
          </p:cNvSpPr>
          <p:nvPr>
            <p:ph type="ctrTitle"/>
          </p:nvPr>
        </p:nvSpPr>
        <p:spPr>
          <a:xfrm>
            <a:off x="1524000" y="1122363"/>
            <a:ext cx="9144000" cy="2387600"/>
          </a:xfrm>
        </p:spPr>
        <p:txBody>
          <a:bodyPr/>
          <a:lstStyle/>
          <a:p>
            <a:r>
              <a:rPr lang="en-US" altLang="zh-TW" dirty="0"/>
              <a:t>THANKS</a:t>
            </a:r>
            <a:endParaRPr lang="zh-TW" altLang="en-US" dirty="0"/>
          </a:p>
        </p:txBody>
      </p:sp>
      <p:sp>
        <p:nvSpPr>
          <p:cNvPr id="3" name="副標題 2">
            <a:extLst>
              <a:ext uri="{FF2B5EF4-FFF2-40B4-BE49-F238E27FC236}">
                <a16:creationId xmlns:a16="http://schemas.microsoft.com/office/drawing/2014/main" id="{40D72DBF-AC81-4232-AA3A-E3BE65D5F2CC}"/>
              </a:ext>
            </a:extLst>
          </p:cNvPr>
          <p:cNvSpPr>
            <a:spLocks noGrp="1"/>
          </p:cNvSpPr>
          <p:nvPr>
            <p:ph type="subTitle" idx="1"/>
          </p:nvPr>
        </p:nvSpPr>
        <p:spPr/>
        <p:txBody>
          <a:bodyPr/>
          <a:lstStyle/>
          <a:p>
            <a:r>
              <a:rPr lang="en-US" altLang="zh-TW" dirty="0"/>
              <a:t>for your listening</a:t>
            </a:r>
            <a:endParaRPr lang="zh-TW" altLang="en-US" dirty="0"/>
          </a:p>
        </p:txBody>
      </p:sp>
      <p:cxnSp>
        <p:nvCxnSpPr>
          <p:cNvPr id="5" name="直線接點 4">
            <a:extLst>
              <a:ext uri="{FF2B5EF4-FFF2-40B4-BE49-F238E27FC236}">
                <a16:creationId xmlns:a16="http://schemas.microsoft.com/office/drawing/2014/main" id="{8CCFF304-25AA-4C29-A3CE-EC5398476527}"/>
              </a:ext>
            </a:extLst>
          </p:cNvPr>
          <p:cNvCxnSpPr>
            <a:cxnSpLocks/>
          </p:cNvCxnSpPr>
          <p:nvPr/>
        </p:nvCxnSpPr>
        <p:spPr>
          <a:xfrm>
            <a:off x="4887468" y="3509963"/>
            <a:ext cx="2417064"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4506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0515600" cy="4486275"/>
          </a:xfrm>
        </p:spPr>
        <p:txBody>
          <a:bodyPr>
            <a:normAutofit/>
          </a:bodyPr>
          <a:lstStyle/>
          <a:p>
            <a:pPr>
              <a:lnSpc>
                <a:spcPct val="100000"/>
              </a:lnSpc>
              <a:spcBef>
                <a:spcPts val="1200"/>
              </a:spcBef>
            </a:pPr>
            <a:r>
              <a:rPr lang="en-US" altLang="zh-TW" dirty="0"/>
              <a:t>Motivated by the success of attention-based models in NLP, several researchers  have  proposed  hybrid  architecture  transplanting transformer ingredients to convnets to solve vision tasks.</a:t>
            </a:r>
          </a:p>
          <a:p>
            <a:pPr>
              <a:lnSpc>
                <a:spcPct val="100000"/>
              </a:lnSpc>
              <a:spcBef>
                <a:spcPts val="1200"/>
              </a:spcBef>
            </a:pPr>
            <a:r>
              <a:rPr lang="en-US" altLang="zh-TW" dirty="0"/>
              <a:t>There also exists an architecture that directly inherited from NLP, but applied to image classification with raw image patches as input.</a:t>
            </a:r>
          </a:p>
          <a:p>
            <a:pPr lvl="1">
              <a:lnSpc>
                <a:spcPct val="100000"/>
              </a:lnSpc>
              <a:spcBef>
                <a:spcPts val="1200"/>
              </a:spcBef>
            </a:pPr>
            <a:r>
              <a:rPr lang="en-US" altLang="zh-TW" dirty="0">
                <a:solidFill>
                  <a:schemeClr val="accent2">
                    <a:lumMod val="75000"/>
                  </a:schemeClr>
                </a:solidFill>
              </a:rPr>
              <a:t>Vision transformer (</a:t>
            </a:r>
            <a:r>
              <a:rPr lang="en-US" altLang="zh-TW" dirty="0" err="1">
                <a:solidFill>
                  <a:schemeClr val="accent2">
                    <a:lumMod val="75000"/>
                  </a:schemeClr>
                </a:solidFill>
              </a:rPr>
              <a:t>ViT</a:t>
            </a:r>
            <a:r>
              <a:rPr lang="en-US" altLang="zh-TW" dirty="0">
                <a:solidFill>
                  <a:schemeClr val="accent2">
                    <a:lumMod val="75000"/>
                  </a:schemeClr>
                </a:solidFill>
              </a:rPr>
              <a:t>) </a:t>
            </a:r>
            <a:r>
              <a:rPr lang="en-US" altLang="zh-TW" dirty="0"/>
              <a:t>[15]</a:t>
            </a:r>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3</a:t>
            </a:fld>
            <a:endParaRPr lang="zh-TW" altLang="en-US"/>
          </a:p>
        </p:txBody>
      </p:sp>
      <p:cxnSp>
        <p:nvCxnSpPr>
          <p:cNvPr id="5" name="直線接點 4">
            <a:extLst>
              <a:ext uri="{FF2B5EF4-FFF2-40B4-BE49-F238E27FC236}">
                <a16:creationId xmlns:a16="http://schemas.microsoft.com/office/drawing/2014/main" id="{3E59E97D-ABEC-4AE2-AAAA-B6E3BB031A1F}"/>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
        <p:nvSpPr>
          <p:cNvPr id="9" name="文字方塊 8">
            <a:extLst>
              <a:ext uri="{FF2B5EF4-FFF2-40B4-BE49-F238E27FC236}">
                <a16:creationId xmlns:a16="http://schemas.microsoft.com/office/drawing/2014/main" id="{7EA51424-AF07-46E2-877E-504F03E72401}"/>
              </a:ext>
            </a:extLst>
          </p:cNvPr>
          <p:cNvSpPr txBox="1"/>
          <p:nvPr/>
        </p:nvSpPr>
        <p:spPr>
          <a:xfrm>
            <a:off x="838200" y="6308079"/>
            <a:ext cx="10390632" cy="461665"/>
          </a:xfrm>
          <a:prstGeom prst="rect">
            <a:avLst/>
          </a:prstGeom>
          <a:noFill/>
        </p:spPr>
        <p:txBody>
          <a:bodyPr wrap="square">
            <a:spAutoFit/>
          </a:bodyPr>
          <a:lstStyle/>
          <a:p>
            <a:r>
              <a:rPr lang="en-US" altLang="zh-TW" sz="1200" dirty="0"/>
              <a:t>[15] A. </a:t>
            </a:r>
            <a:r>
              <a:rPr lang="en-US" altLang="zh-TW" sz="1200" dirty="0" err="1"/>
              <a:t>Dosovitskiy</a:t>
            </a:r>
            <a:r>
              <a:rPr lang="en-US" altLang="zh-TW" sz="1200" dirty="0"/>
              <a:t>, L. Beyer, A. Kolesnikov, D. </a:t>
            </a:r>
            <a:r>
              <a:rPr lang="en-US" altLang="zh-TW" sz="1200" dirty="0" err="1"/>
              <a:t>Weissenborn</a:t>
            </a:r>
            <a:r>
              <a:rPr lang="en-US" altLang="zh-TW" sz="1200" dirty="0"/>
              <a:t>, X. </a:t>
            </a:r>
            <a:r>
              <a:rPr lang="en-US" altLang="zh-TW" sz="1200" dirty="0" err="1"/>
              <a:t>Zhai</a:t>
            </a:r>
            <a:r>
              <a:rPr lang="en-US" altLang="zh-TW" sz="1200" dirty="0"/>
              <a:t>, T. </a:t>
            </a:r>
            <a:r>
              <a:rPr lang="en-US" altLang="zh-TW" sz="1200" dirty="0" err="1"/>
              <a:t>Unterthiner</a:t>
            </a:r>
            <a:r>
              <a:rPr lang="en-US" altLang="zh-TW" sz="1200" dirty="0"/>
              <a:t>, M. </a:t>
            </a:r>
            <a:r>
              <a:rPr lang="en-US" altLang="zh-TW" sz="1200" dirty="0" err="1"/>
              <a:t>Dehghani</a:t>
            </a:r>
            <a:r>
              <a:rPr lang="en-US" altLang="zh-TW" sz="1200" dirty="0"/>
              <a:t>, M. </a:t>
            </a:r>
            <a:r>
              <a:rPr lang="en-US" altLang="zh-TW" sz="1200" dirty="0" err="1"/>
              <a:t>Minderer</a:t>
            </a:r>
            <a:r>
              <a:rPr lang="en-US" altLang="zh-TW" sz="1200" dirty="0"/>
              <a:t>, G. </a:t>
            </a:r>
            <a:r>
              <a:rPr lang="en-US" altLang="zh-TW" sz="1200" dirty="0" err="1"/>
              <a:t>Heigold</a:t>
            </a:r>
            <a:r>
              <a:rPr lang="en-US" altLang="zh-TW" sz="1200" dirty="0"/>
              <a:t>, S. </a:t>
            </a:r>
            <a:r>
              <a:rPr lang="en-US" altLang="zh-TW" sz="1200" dirty="0" err="1"/>
              <a:t>Gelly</a:t>
            </a:r>
            <a:r>
              <a:rPr lang="en-US" altLang="zh-TW" sz="1200" dirty="0"/>
              <a:t>, et al. </a:t>
            </a:r>
            <a:r>
              <a:rPr lang="en-US" altLang="zh-TW" sz="1200" i="1" dirty="0"/>
              <a:t>An image is worth 16x16 words: Transformers for image recognition at scale</a:t>
            </a:r>
            <a:r>
              <a:rPr lang="en-US" altLang="zh-TW" sz="1200" dirty="0"/>
              <a:t>. </a:t>
            </a:r>
            <a:r>
              <a:rPr lang="en-US" altLang="zh-TW" sz="1200" dirty="0" err="1"/>
              <a:t>arXiv</a:t>
            </a:r>
            <a:r>
              <a:rPr lang="en-US" altLang="zh-TW" sz="1200" dirty="0"/>
              <a:t> preprint arXiv:2010.11929, 2020.</a:t>
            </a:r>
            <a:endParaRPr lang="zh-TW" altLang="en-US" sz="1200" dirty="0"/>
          </a:p>
        </p:txBody>
      </p:sp>
    </p:spTree>
    <p:extLst>
      <p:ext uri="{BB962C8B-B14F-4D97-AF65-F5344CB8AC3E}">
        <p14:creationId xmlns:p14="http://schemas.microsoft.com/office/powerpoint/2010/main" val="16063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E86DFF9D-2A4F-4288-964B-1BB91083F2CB}"/>
              </a:ext>
            </a:extLst>
          </p:cNvPr>
          <p:cNvPicPr>
            <a:picLocks noChangeAspect="1"/>
          </p:cNvPicPr>
          <p:nvPr/>
        </p:nvPicPr>
        <p:blipFill rotWithShape="1">
          <a:blip r:embed="rId3"/>
          <a:srcRect l="6188" r="10564" b="24573"/>
          <a:stretch/>
        </p:blipFill>
        <p:spPr>
          <a:xfrm>
            <a:off x="5701170" y="2088479"/>
            <a:ext cx="6437604" cy="3690693"/>
          </a:xfrm>
          <a:prstGeom prst="rect">
            <a:avLst/>
          </a:prstGeom>
        </p:spPr>
      </p:pic>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Vision Transformer (</a:t>
            </a:r>
            <a:r>
              <a:rPr lang="en-US" altLang="zh-TW" dirty="0" err="1"/>
              <a:t>ViT</a:t>
            </a:r>
            <a:r>
              <a:rPr lang="en-US" altLang="zh-TW" dirty="0"/>
              <a:t>)</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5647944" cy="4486275"/>
              </a:xfrm>
            </p:spPr>
            <p:txBody>
              <a:bodyPr>
                <a:normAutofit/>
              </a:bodyPr>
              <a:lstStyle/>
              <a:p>
                <a:pPr>
                  <a:lnSpc>
                    <a:spcPct val="100000"/>
                  </a:lnSpc>
                  <a:spcBef>
                    <a:spcPts val="1200"/>
                  </a:spcBef>
                </a:pPr>
                <a:r>
                  <a:rPr lang="en-US" altLang="zh-TW" sz="2400" dirty="0"/>
                  <a:t>Reshape the image </a:t>
                </a:r>
                <a14:m>
                  <m:oMath xmlns:m="http://schemas.openxmlformats.org/officeDocument/2006/math">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𝑅</m:t>
                        </m:r>
                      </m:e>
                      <m:sup>
                        <m:r>
                          <a:rPr lang="en-US" altLang="zh-TW" sz="2400" b="0" i="1" smtClean="0">
                            <a:latin typeface="Cambria Math" panose="02040503050406030204" pitchFamily="18" charset="0"/>
                          </a:rPr>
                          <m:t>𝐻</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𝑊</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rPr>
                          <m:t>𝐶</m:t>
                        </m:r>
                      </m:sup>
                    </m:sSup>
                  </m:oMath>
                </a14:m>
                <a:r>
                  <a:rPr lang="en-US" altLang="zh-TW" sz="2400" dirty="0"/>
                  <a:t> into a sequence of 2D patches </a:t>
                </a:r>
                <a14:m>
                  <m:oMath xmlns:m="http://schemas.openxmlformats.org/officeDocument/2006/math">
                    <m:sSub>
                      <m:sSubPr>
                        <m:ctrlPr>
                          <a:rPr lang="en-US" altLang="zh-TW" sz="2400" b="0" i="1" smtClean="0">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𝑝</m:t>
                        </m:r>
                      </m:sub>
                    </m:sSub>
                    <m:r>
                      <a:rPr lang="en-US" altLang="zh-TW" sz="2400" i="1">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𝑅</m:t>
                        </m:r>
                      </m:e>
                      <m:sup>
                        <m:r>
                          <a:rPr lang="en-US" altLang="zh-TW" sz="2400" i="1">
                            <a:latin typeface="Cambria Math" panose="02040503050406030204" pitchFamily="18" charset="0"/>
                          </a:rPr>
                          <m:t>𝑁</m:t>
                        </m:r>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𝑃</m:t>
                                </m:r>
                              </m:e>
                              <m:sup>
                                <m:r>
                                  <a:rPr lang="en-US" altLang="zh-TW" sz="2400" i="1">
                                    <a:latin typeface="Cambria Math" panose="02040503050406030204" pitchFamily="18" charset="0"/>
                                  </a:rPr>
                                  <m:t>2</m:t>
                                </m:r>
                              </m:sup>
                            </m:sSup>
                            <m:r>
                              <a:rPr lang="en-US" altLang="zh-TW" sz="2400" i="1">
                                <a:latin typeface="Cambria Math" panose="02040503050406030204" pitchFamily="18" charset="0"/>
                              </a:rPr>
                              <m:t>⋅</m:t>
                            </m:r>
                            <m:r>
                              <a:rPr lang="en-US" altLang="zh-TW" sz="2400" i="1">
                                <a:latin typeface="Cambria Math" panose="02040503050406030204" pitchFamily="18" charset="0"/>
                              </a:rPr>
                              <m:t>𝐶</m:t>
                            </m:r>
                          </m:e>
                        </m:d>
                      </m:sup>
                    </m:sSup>
                  </m:oMath>
                </a14:m>
                <a:endParaRPr lang="en-US" altLang="zh-TW" sz="2400" dirty="0"/>
              </a:p>
              <a:p>
                <a:pPr lvl="1">
                  <a:lnSpc>
                    <a:spcPct val="100000"/>
                  </a:lnSpc>
                  <a:spcBef>
                    <a:spcPts val="1200"/>
                  </a:spcBef>
                </a:pPr>
                <a:r>
                  <a:rPr lang="en-US" altLang="zh-TW" sz="2000" dirty="0"/>
                  <a:t>C : the number of channels</a:t>
                </a:r>
              </a:p>
              <a:p>
                <a:pPr lvl="1">
                  <a:lnSpc>
                    <a:spcPct val="100000"/>
                  </a:lnSpc>
                  <a:spcBef>
                    <a:spcPts val="1200"/>
                  </a:spcBef>
                </a:pPr>
                <a:r>
                  <a:rPr lang="en-US" altLang="zh-TW" sz="2000" dirty="0"/>
                  <a:t>(H,W) : the resolution of origin  image</a:t>
                </a:r>
              </a:p>
              <a:p>
                <a:pPr lvl="1">
                  <a:lnSpc>
                    <a:spcPct val="100000"/>
                  </a:lnSpc>
                  <a:spcBef>
                    <a:spcPts val="1200"/>
                  </a:spcBef>
                </a:pPr>
                <a:r>
                  <a:rPr lang="en-US" altLang="zh-TW" sz="2000" dirty="0"/>
                  <a:t>(P, P) : the resolution of each image patch</a:t>
                </a:r>
              </a:p>
              <a:p>
                <a:pPr lvl="1">
                  <a:lnSpc>
                    <a:spcPct val="100000"/>
                  </a:lnSpc>
                  <a:spcBef>
                    <a:spcPts val="1200"/>
                  </a:spcBef>
                </a:pPr>
                <a:r>
                  <a:rPr lang="en-US" altLang="zh-TW" sz="2000" dirty="0"/>
                  <a:t> </a:t>
                </a:r>
                <a14:m>
                  <m:oMath xmlns:m="http://schemas.openxmlformats.org/officeDocument/2006/math">
                    <m:r>
                      <a:rPr lang="en-US" altLang="zh-TW" sz="2000" b="0" i="1" smtClean="0">
                        <a:latin typeface="Cambria Math" panose="02040503050406030204" pitchFamily="18" charset="0"/>
                      </a:rPr>
                      <m:t>𝑁</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𝐻𝑊</m:t>
                    </m:r>
                    <m:r>
                      <a:rPr lang="en-US" altLang="zh-TW" sz="2000" b="0" i="1" smtClean="0">
                        <a:latin typeface="Cambria Math" panose="02040503050406030204" pitchFamily="18" charset="0"/>
                      </a:rPr>
                      <m:t>/</m:t>
                    </m:r>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𝑃</m:t>
                        </m:r>
                      </m:e>
                      <m:sup>
                        <m:r>
                          <a:rPr lang="en-US" altLang="zh-TW" sz="2000" b="0" i="1" smtClean="0">
                            <a:latin typeface="Cambria Math" panose="02040503050406030204" pitchFamily="18" charset="0"/>
                          </a:rPr>
                          <m:t>2</m:t>
                        </m:r>
                      </m:sup>
                    </m:sSup>
                  </m:oMath>
                </a14:m>
                <a:r>
                  <a:rPr lang="en-US" altLang="zh-TW" sz="2000" dirty="0"/>
                  <a:t> : the number of patches</a:t>
                </a:r>
              </a:p>
              <a:p>
                <a:pPr>
                  <a:lnSpc>
                    <a:spcPct val="100000"/>
                  </a:lnSpc>
                  <a:spcBef>
                    <a:spcPts val="1200"/>
                  </a:spcBef>
                </a:pPr>
                <a:r>
                  <a:rPr lang="en-US" altLang="zh-TW" sz="2400" dirty="0"/>
                  <a:t>Prepend a learnable embedding to the sequence of embedded patches </a:t>
                </a:r>
                <a:br>
                  <a:rPr lang="en-US" altLang="zh-TW" sz="2400" dirty="0"/>
                </a:br>
                <a:r>
                  <a:rPr lang="zh-TW" altLang="en-US" sz="2400" dirty="0"/>
                  <a:t> </a:t>
                </a:r>
                <a:r>
                  <a:rPr lang="en-US" altLang="zh-TW" sz="2400" dirty="0"/>
                  <a:t>(</a:t>
                </a:r>
                <a14:m>
                  <m:oMath xmlns:m="http://schemas.openxmlformats.org/officeDocument/2006/math">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0</m:t>
                        </m:r>
                      </m:sub>
                      <m:sup>
                        <m:r>
                          <a:rPr lang="en-US" altLang="zh-TW" sz="2400" b="0" i="1" smtClean="0">
                            <a:latin typeface="Cambria Math" panose="02040503050406030204" pitchFamily="18" charset="0"/>
                          </a:rPr>
                          <m:t>0</m:t>
                        </m:r>
                      </m:sup>
                    </m:sSub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𝑐𝑙𝑎𝑠𝑠</m:t>
                        </m:r>
                      </m:sub>
                    </m:sSub>
                  </m:oMath>
                </a14:m>
                <a:r>
                  <a:rPr lang="en-US" altLang="zh-TW" sz="2400" dirty="0"/>
                  <a:t>)</a:t>
                </a:r>
              </a:p>
              <a:p>
                <a:pPr lvl="1">
                  <a:lnSpc>
                    <a:spcPct val="100000"/>
                  </a:lnSpc>
                  <a:spcBef>
                    <a:spcPts val="1200"/>
                  </a:spcBef>
                </a:pPr>
                <a:r>
                  <a:rPr lang="en-US" altLang="zh-TW" sz="2000" dirty="0"/>
                  <a:t>Similar to BERT’s [class] token</a:t>
                </a:r>
                <a:r>
                  <a:rPr lang="zh-TW" altLang="en-US" sz="2000" dirty="0"/>
                  <a:t> </a:t>
                </a:r>
                <a:r>
                  <a:rPr lang="en-US" altLang="zh-TW" sz="2000" dirty="0"/>
                  <a:t>[14]</a:t>
                </a:r>
              </a:p>
            </p:txBody>
          </p:sp>
        </mc:Choice>
        <mc:Fallback>
          <p:sp>
            <p:nvSpPr>
              <p:cNvPr id="3" name="內容版面配置區 2">
                <a:extLst>
                  <a:ext uri="{FF2B5EF4-FFF2-40B4-BE49-F238E27FC236}">
                    <a16:creationId xmlns:a16="http://schemas.microsoft.com/office/drawing/2014/main" id="{EE6A9E63-CCD5-4812-8869-58092A41F1AB}"/>
                  </a:ext>
                </a:extLst>
              </p:cNvPr>
              <p:cNvSpPr>
                <a:spLocks noGrp="1" noRot="1" noChangeAspect="1" noMove="1" noResize="1" noEditPoints="1" noAdjustHandles="1" noChangeArrowheads="1" noChangeShapeType="1" noTextEdit="1"/>
              </p:cNvSpPr>
              <p:nvPr>
                <p:ph idx="1"/>
              </p:nvPr>
            </p:nvSpPr>
            <p:spPr>
              <a:xfrm>
                <a:off x="838200" y="1690688"/>
                <a:ext cx="5647944" cy="4486275"/>
              </a:xfrm>
              <a:blipFill>
                <a:blip r:embed="rId4"/>
                <a:stretch>
                  <a:fillRect l="-1512" t="-1087" b="-190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4</a:t>
            </a:fld>
            <a:endParaRPr lang="zh-TW" altLang="en-US" dirty="0"/>
          </a:p>
        </p:txBody>
      </p:sp>
      <p:cxnSp>
        <p:nvCxnSpPr>
          <p:cNvPr id="5" name="直線接點 4">
            <a:extLst>
              <a:ext uri="{FF2B5EF4-FFF2-40B4-BE49-F238E27FC236}">
                <a16:creationId xmlns:a16="http://schemas.microsoft.com/office/drawing/2014/main" id="{3E59E97D-ABEC-4AE2-AAAA-B6E3BB031A1F}"/>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
        <p:nvSpPr>
          <p:cNvPr id="11" name="文字方塊 10">
            <a:extLst>
              <a:ext uri="{FF2B5EF4-FFF2-40B4-BE49-F238E27FC236}">
                <a16:creationId xmlns:a16="http://schemas.microsoft.com/office/drawing/2014/main" id="{D54A1776-7CE3-4AFE-9ED5-C8D3A13594AF}"/>
              </a:ext>
            </a:extLst>
          </p:cNvPr>
          <p:cNvSpPr txBox="1"/>
          <p:nvPr/>
        </p:nvSpPr>
        <p:spPr>
          <a:xfrm>
            <a:off x="838200" y="6308079"/>
            <a:ext cx="10390632" cy="461665"/>
          </a:xfrm>
          <a:prstGeom prst="rect">
            <a:avLst/>
          </a:prstGeom>
          <a:noFill/>
        </p:spPr>
        <p:txBody>
          <a:bodyPr wrap="square">
            <a:spAutoFit/>
          </a:bodyPr>
          <a:lstStyle/>
          <a:p>
            <a:r>
              <a:rPr lang="en-US" altLang="zh-TW" sz="1200" dirty="0"/>
              <a:t>[14] Jacob Devlin, Ming-Wei Chang, Kenton Lee, and Kristina Toutanova. </a:t>
            </a:r>
            <a:r>
              <a:rPr lang="en-US" altLang="zh-TW" sz="1200" i="1" dirty="0"/>
              <a:t>BERT: Pre-training of deep bidirectional transformers for language understanding</a:t>
            </a:r>
            <a:r>
              <a:rPr lang="en-US" altLang="zh-TW" sz="1200" dirty="0"/>
              <a:t>. In NAACL, 2019.</a:t>
            </a:r>
            <a:endParaRPr lang="zh-TW" altLang="en-US" sz="1200" dirty="0"/>
          </a:p>
        </p:txBody>
      </p:sp>
    </p:spTree>
    <p:extLst>
      <p:ext uri="{BB962C8B-B14F-4D97-AF65-F5344CB8AC3E}">
        <p14:creationId xmlns:p14="http://schemas.microsoft.com/office/powerpoint/2010/main" val="31185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Vision Transformer (</a:t>
            </a:r>
            <a:r>
              <a:rPr lang="en-US" altLang="zh-TW" dirty="0" err="1"/>
              <a:t>ViT</a:t>
            </a:r>
            <a:r>
              <a:rPr lang="en-US" altLang="zh-TW" dirty="0"/>
              <a:t>) </a:t>
            </a:r>
            <a:endParaRPr lang="zh-TW" altLang="en-US" dirty="0"/>
          </a:p>
        </p:txBody>
      </p:sp>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1036808" cy="4486275"/>
          </a:xfrm>
        </p:spPr>
        <p:txBody>
          <a:bodyPr>
            <a:normAutofit/>
          </a:bodyPr>
          <a:lstStyle/>
          <a:p>
            <a:pPr>
              <a:lnSpc>
                <a:spcPct val="100000"/>
              </a:lnSpc>
              <a:spcBef>
                <a:spcPts val="1200"/>
              </a:spcBef>
            </a:pPr>
            <a:r>
              <a:rPr lang="en-US" altLang="zh-TW" dirty="0"/>
              <a:t>Formula:</a:t>
            </a:r>
          </a:p>
          <a:p>
            <a:pPr>
              <a:lnSpc>
                <a:spcPct val="100000"/>
              </a:lnSpc>
              <a:spcBef>
                <a:spcPts val="1200"/>
              </a:spcBef>
            </a:pPr>
            <a:endParaRPr lang="en-US" altLang="zh-TW" dirty="0"/>
          </a:p>
          <a:p>
            <a:pPr>
              <a:lnSpc>
                <a:spcPct val="100000"/>
              </a:lnSpc>
              <a:spcBef>
                <a:spcPts val="1200"/>
              </a:spcBef>
            </a:pPr>
            <a:endParaRPr lang="en-US" altLang="zh-TW" dirty="0"/>
          </a:p>
          <a:p>
            <a:pPr>
              <a:lnSpc>
                <a:spcPct val="100000"/>
              </a:lnSpc>
              <a:spcBef>
                <a:spcPts val="1200"/>
              </a:spcBef>
            </a:pPr>
            <a:endParaRPr lang="en-US" altLang="zh-TW" dirty="0"/>
          </a:p>
          <a:p>
            <a:pPr>
              <a:lnSpc>
                <a:spcPct val="100000"/>
              </a:lnSpc>
              <a:spcBef>
                <a:spcPts val="1200"/>
              </a:spcBef>
            </a:pPr>
            <a:r>
              <a:rPr lang="en-US" altLang="zh-TW" dirty="0" err="1"/>
              <a:t>ViT</a:t>
            </a:r>
            <a:r>
              <a:rPr lang="en-US" altLang="zh-TW" dirty="0"/>
              <a:t> presented excellent results with transformers trained with a large private labelled image dataset</a:t>
            </a:r>
          </a:p>
          <a:p>
            <a:pPr lvl="1">
              <a:lnSpc>
                <a:spcPct val="100000"/>
              </a:lnSpc>
              <a:spcBef>
                <a:spcPts val="1200"/>
              </a:spcBef>
            </a:pPr>
            <a:r>
              <a:rPr lang="en-US" altLang="zh-TW" sz="2000" dirty="0"/>
              <a:t>Transformers “do not generalize well when trained on insufficient amounts of data”</a:t>
            </a:r>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5</a:t>
            </a:fld>
            <a:endParaRPr lang="zh-TW" altLang="en-US" dirty="0"/>
          </a:p>
        </p:txBody>
      </p:sp>
      <p:cxnSp>
        <p:nvCxnSpPr>
          <p:cNvPr id="5" name="直線接點 4">
            <a:extLst>
              <a:ext uri="{FF2B5EF4-FFF2-40B4-BE49-F238E27FC236}">
                <a16:creationId xmlns:a16="http://schemas.microsoft.com/office/drawing/2014/main" id="{3E59E97D-ABEC-4AE2-AAAA-B6E3BB031A1F}"/>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7" name="圖片 6">
            <a:extLst>
              <a:ext uri="{FF2B5EF4-FFF2-40B4-BE49-F238E27FC236}">
                <a16:creationId xmlns:a16="http://schemas.microsoft.com/office/drawing/2014/main" id="{0135609C-8CA1-471D-9894-C464888B7238}"/>
              </a:ext>
            </a:extLst>
          </p:cNvPr>
          <p:cNvPicPr>
            <a:picLocks noChangeAspect="1"/>
          </p:cNvPicPr>
          <p:nvPr/>
        </p:nvPicPr>
        <p:blipFill>
          <a:blip r:embed="rId3"/>
          <a:stretch>
            <a:fillRect/>
          </a:stretch>
        </p:blipFill>
        <p:spPr>
          <a:xfrm>
            <a:off x="1276350" y="2182813"/>
            <a:ext cx="9639300" cy="1666875"/>
          </a:xfrm>
          <a:prstGeom prst="rect">
            <a:avLst/>
          </a:prstGeom>
        </p:spPr>
      </p:pic>
      <p:pic>
        <p:nvPicPr>
          <p:cNvPr id="10" name="圖片 9">
            <a:extLst>
              <a:ext uri="{FF2B5EF4-FFF2-40B4-BE49-F238E27FC236}">
                <a16:creationId xmlns:a16="http://schemas.microsoft.com/office/drawing/2014/main" id="{0F14BA61-5E79-4438-B084-37EC70413823}"/>
              </a:ext>
            </a:extLst>
          </p:cNvPr>
          <p:cNvPicPr>
            <a:picLocks noChangeAspect="1"/>
          </p:cNvPicPr>
          <p:nvPr/>
        </p:nvPicPr>
        <p:blipFill rotWithShape="1">
          <a:blip r:embed="rId4"/>
          <a:srcRect l="6188" r="10564" b="24573"/>
          <a:stretch/>
        </p:blipFill>
        <p:spPr>
          <a:xfrm>
            <a:off x="8150351" y="39738"/>
            <a:ext cx="3588480" cy="2057284"/>
          </a:xfrm>
          <a:prstGeom prst="rect">
            <a:avLst/>
          </a:prstGeom>
        </p:spPr>
      </p:pic>
      <p:sp>
        <p:nvSpPr>
          <p:cNvPr id="8" name="文字方塊 7">
            <a:extLst>
              <a:ext uri="{FF2B5EF4-FFF2-40B4-BE49-F238E27FC236}">
                <a16:creationId xmlns:a16="http://schemas.microsoft.com/office/drawing/2014/main" id="{82F19DFE-2681-498A-A695-ABEC62E6C79B}"/>
              </a:ext>
            </a:extLst>
          </p:cNvPr>
          <p:cNvSpPr txBox="1"/>
          <p:nvPr/>
        </p:nvSpPr>
        <p:spPr>
          <a:xfrm>
            <a:off x="838200" y="5539796"/>
            <a:ext cx="9952482" cy="461665"/>
          </a:xfrm>
          <a:prstGeom prst="rect">
            <a:avLst/>
          </a:prstGeom>
          <a:noFill/>
        </p:spPr>
        <p:txBody>
          <a:bodyPr wrap="square" rtlCol="0">
            <a:spAutoFit/>
          </a:bodyPr>
          <a:lstStyle/>
          <a:p>
            <a:r>
              <a:rPr lang="en-US" altLang="zh-TW" sz="2400" dirty="0">
                <a:solidFill>
                  <a:schemeClr val="accent2">
                    <a:lumMod val="75000"/>
                  </a:schemeClr>
                </a:solidFill>
                <a:latin typeface="Calibri" panose="020F0502020204030204" pitchFamily="34" charset="0"/>
                <a:cs typeface="Calibri" panose="020F0502020204030204" pitchFamily="34" charset="0"/>
              </a:rPr>
              <a:t>→ Cons: </a:t>
            </a:r>
            <a:r>
              <a:rPr lang="en-US" altLang="zh-TW" sz="2400" dirty="0">
                <a:solidFill>
                  <a:schemeClr val="accent2">
                    <a:lumMod val="75000"/>
                  </a:schemeClr>
                </a:solidFill>
              </a:rPr>
              <a:t>the training of these models involved extensive computing resources.</a:t>
            </a:r>
            <a:endParaRPr lang="zh-TW" altLang="en-US" sz="2400" dirty="0">
              <a:solidFill>
                <a:schemeClr val="accent2">
                  <a:lumMod val="75000"/>
                </a:schemeClr>
              </a:solidFill>
            </a:endParaRPr>
          </a:p>
        </p:txBody>
      </p:sp>
      <p:sp>
        <p:nvSpPr>
          <p:cNvPr id="11" name="文字方塊 10">
            <a:extLst>
              <a:ext uri="{FF2B5EF4-FFF2-40B4-BE49-F238E27FC236}">
                <a16:creationId xmlns:a16="http://schemas.microsoft.com/office/drawing/2014/main" id="{B1F018D6-C73D-48AB-9779-DEC654FFBDE6}"/>
              </a:ext>
            </a:extLst>
          </p:cNvPr>
          <p:cNvSpPr txBox="1"/>
          <p:nvPr/>
        </p:nvSpPr>
        <p:spPr>
          <a:xfrm>
            <a:off x="838200" y="6308079"/>
            <a:ext cx="10390632" cy="338554"/>
          </a:xfrm>
          <a:prstGeom prst="rect">
            <a:avLst/>
          </a:prstGeom>
          <a:noFill/>
        </p:spPr>
        <p:txBody>
          <a:bodyPr wrap="square">
            <a:spAutoFit/>
          </a:bodyPr>
          <a:lstStyle/>
          <a:p>
            <a:r>
              <a:rPr lang="en-US" altLang="zh-TW" sz="1600" dirty="0"/>
              <a:t>* E: the patch embedding projection ; D: dimension, constant latent vector size ; L : number of encoder block</a:t>
            </a:r>
            <a:endParaRPr lang="zh-TW" altLang="en-US" sz="1600" dirty="0"/>
          </a:p>
        </p:txBody>
      </p:sp>
    </p:spTree>
    <p:extLst>
      <p:ext uri="{BB962C8B-B14F-4D97-AF65-F5344CB8AC3E}">
        <p14:creationId xmlns:p14="http://schemas.microsoft.com/office/powerpoint/2010/main" val="880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Contributions</a:t>
            </a:r>
            <a:endParaRPr lang="zh-TW" altLang="en-US" dirty="0"/>
          </a:p>
        </p:txBody>
      </p:sp>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0515600" cy="4486275"/>
          </a:xfrm>
        </p:spPr>
        <p:txBody>
          <a:bodyPr>
            <a:normAutofit/>
          </a:bodyPr>
          <a:lstStyle/>
          <a:p>
            <a:pPr>
              <a:lnSpc>
                <a:spcPct val="100000"/>
              </a:lnSpc>
              <a:spcBef>
                <a:spcPts val="1200"/>
              </a:spcBef>
            </a:pPr>
            <a:r>
              <a:rPr lang="en-US" altLang="zh-TW" dirty="0"/>
              <a:t>Data-efficient image Transformers (</a:t>
            </a:r>
            <a:r>
              <a:rPr lang="en-US" altLang="zh-TW" dirty="0" err="1"/>
              <a:t>DeiT</a:t>
            </a:r>
            <a:r>
              <a:rPr lang="en-US" altLang="zh-TW" dirty="0"/>
              <a:t>) (proposed)</a:t>
            </a:r>
          </a:p>
          <a:p>
            <a:pPr lvl="1">
              <a:lnSpc>
                <a:spcPct val="100000"/>
              </a:lnSpc>
              <a:spcBef>
                <a:spcPts val="1200"/>
              </a:spcBef>
            </a:pPr>
            <a:r>
              <a:rPr lang="en-US" altLang="zh-TW" dirty="0"/>
              <a:t>Based on </a:t>
            </a:r>
            <a:r>
              <a:rPr lang="en-US" altLang="zh-TW" dirty="0" err="1"/>
              <a:t>ViT</a:t>
            </a:r>
            <a:r>
              <a:rPr lang="en-US" altLang="zh-TW" dirty="0"/>
              <a:t>, but with better training strategies </a:t>
            </a:r>
          </a:p>
          <a:p>
            <a:pPr lvl="1">
              <a:lnSpc>
                <a:spcPct val="100000"/>
              </a:lnSpc>
              <a:spcBef>
                <a:spcPts val="1200"/>
              </a:spcBef>
            </a:pPr>
            <a:r>
              <a:rPr lang="en-US" altLang="zh-TW" dirty="0"/>
              <a:t>With a new </a:t>
            </a:r>
            <a:r>
              <a:rPr lang="en-US" altLang="zh-TW" dirty="0">
                <a:solidFill>
                  <a:schemeClr val="accent2">
                    <a:lumMod val="75000"/>
                  </a:schemeClr>
                </a:solidFill>
              </a:rPr>
              <a:t>distillation procedure</a:t>
            </a:r>
          </a:p>
          <a:p>
            <a:pPr lvl="2">
              <a:lnSpc>
                <a:spcPct val="100000"/>
              </a:lnSpc>
              <a:spcBef>
                <a:spcPts val="1200"/>
              </a:spcBef>
            </a:pPr>
            <a:r>
              <a:rPr lang="en-US" altLang="zh-TW" dirty="0"/>
              <a:t>Distillation token :  it plays the same role as the class token,  except that it aims at </a:t>
            </a:r>
            <a:r>
              <a:rPr lang="en-US" altLang="zh-TW" dirty="0">
                <a:solidFill>
                  <a:schemeClr val="accent2">
                    <a:lumMod val="75000"/>
                  </a:schemeClr>
                </a:solidFill>
              </a:rPr>
              <a:t>reproducing the label estimated by the teacher</a:t>
            </a:r>
            <a:r>
              <a:rPr lang="en-US" altLang="zh-TW" dirty="0"/>
              <a:t>.</a:t>
            </a:r>
          </a:p>
        </p:txBody>
      </p:sp>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6</a:t>
            </a:fld>
            <a:endParaRPr lang="zh-TW" altLang="en-US"/>
          </a:p>
        </p:txBody>
      </p:sp>
      <p:cxnSp>
        <p:nvCxnSpPr>
          <p:cNvPr id="5" name="直線接點 4">
            <a:extLst>
              <a:ext uri="{FF2B5EF4-FFF2-40B4-BE49-F238E27FC236}">
                <a16:creationId xmlns:a16="http://schemas.microsoft.com/office/drawing/2014/main" id="{3E59E97D-ABEC-4AE2-AAAA-B6E3BB031A1F}"/>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pic>
        <p:nvPicPr>
          <p:cNvPr id="8" name="圖片 7">
            <a:extLst>
              <a:ext uri="{FF2B5EF4-FFF2-40B4-BE49-F238E27FC236}">
                <a16:creationId xmlns:a16="http://schemas.microsoft.com/office/drawing/2014/main" id="{7A79B671-4819-4B3E-874E-B6DAB4B664ED}"/>
              </a:ext>
            </a:extLst>
          </p:cNvPr>
          <p:cNvPicPr>
            <a:picLocks noChangeAspect="1"/>
          </p:cNvPicPr>
          <p:nvPr/>
        </p:nvPicPr>
        <p:blipFill>
          <a:blip r:embed="rId3"/>
          <a:stretch>
            <a:fillRect/>
          </a:stretch>
        </p:blipFill>
        <p:spPr>
          <a:xfrm>
            <a:off x="5410200" y="187327"/>
            <a:ext cx="6400800" cy="5810250"/>
          </a:xfrm>
          <a:prstGeom prst="rect">
            <a:avLst/>
          </a:prstGeom>
        </p:spPr>
      </p:pic>
    </p:spTree>
    <p:extLst>
      <p:ext uri="{BB962C8B-B14F-4D97-AF65-F5344CB8AC3E}">
        <p14:creationId xmlns:p14="http://schemas.microsoft.com/office/powerpoint/2010/main" val="28113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8F8DDC-E884-43E2-A395-EA3703110DE4}"/>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F1ED784F-35A1-481C-9EEB-1D49A1C99F2F}"/>
              </a:ext>
            </a:extLst>
          </p:cNvPr>
          <p:cNvSpPr>
            <a:spLocks noGrp="1"/>
          </p:cNvSpPr>
          <p:nvPr>
            <p:ph idx="1"/>
          </p:nvPr>
        </p:nvSpPr>
        <p:spPr>
          <a:xfrm>
            <a:off x="838200" y="1690689"/>
            <a:ext cx="10515600" cy="4486274"/>
          </a:xfrm>
        </p:spPr>
        <p:txBody>
          <a:bodyPr/>
          <a:lstStyle/>
          <a:p>
            <a:r>
              <a:rPr lang="en-US" altLang="zh-TW" dirty="0">
                <a:solidFill>
                  <a:schemeClr val="bg1">
                    <a:lumMod val="65000"/>
                  </a:schemeClr>
                </a:solidFill>
              </a:rPr>
              <a:t>Introduction and Related Work</a:t>
            </a:r>
          </a:p>
          <a:p>
            <a:r>
              <a:rPr lang="en-US" altLang="zh-TW" dirty="0"/>
              <a:t>Method: Distillation through attention </a:t>
            </a:r>
          </a:p>
          <a:p>
            <a:pPr lvl="1"/>
            <a:r>
              <a:rPr lang="en-US" altLang="zh-TW" dirty="0"/>
              <a:t>Soft distillation</a:t>
            </a:r>
          </a:p>
          <a:p>
            <a:pPr lvl="1"/>
            <a:r>
              <a:rPr lang="en-US" altLang="zh-TW" dirty="0"/>
              <a:t>Hard distillation</a:t>
            </a:r>
          </a:p>
          <a:p>
            <a:pPr lvl="1"/>
            <a:r>
              <a:rPr lang="en-US" altLang="zh-TW" dirty="0"/>
              <a:t>Distillation token</a:t>
            </a:r>
          </a:p>
          <a:p>
            <a:r>
              <a:rPr lang="en-US" altLang="zh-TW" dirty="0">
                <a:solidFill>
                  <a:schemeClr val="bg1">
                    <a:lumMod val="65000"/>
                  </a:schemeClr>
                </a:solidFill>
              </a:rPr>
              <a:t>Experiments</a:t>
            </a:r>
          </a:p>
          <a:p>
            <a:r>
              <a:rPr lang="en-US" altLang="zh-TW" dirty="0">
                <a:solidFill>
                  <a:schemeClr val="bg1">
                    <a:lumMod val="65000"/>
                  </a:schemeClr>
                </a:solidFill>
              </a:rPr>
              <a:t>Conclusion</a:t>
            </a:r>
          </a:p>
          <a:p>
            <a:r>
              <a:rPr lang="en-US" altLang="zh-TW" dirty="0">
                <a:solidFill>
                  <a:schemeClr val="bg1">
                    <a:lumMod val="65000"/>
                  </a:schemeClr>
                </a:solidFill>
              </a:rPr>
              <a:t>Progress Report</a:t>
            </a:r>
            <a:endParaRPr lang="zh-TW" altLang="en-US" dirty="0">
              <a:solidFill>
                <a:schemeClr val="bg1">
                  <a:lumMod val="65000"/>
                </a:schemeClr>
              </a:solidFill>
            </a:endParaRPr>
          </a:p>
        </p:txBody>
      </p:sp>
      <p:sp>
        <p:nvSpPr>
          <p:cNvPr id="4" name="投影片編號版面配置區 3">
            <a:extLst>
              <a:ext uri="{FF2B5EF4-FFF2-40B4-BE49-F238E27FC236}">
                <a16:creationId xmlns:a16="http://schemas.microsoft.com/office/drawing/2014/main" id="{06F05FB8-8CA3-48FF-AFB7-FCA7B1BB43B1}"/>
              </a:ext>
            </a:extLst>
          </p:cNvPr>
          <p:cNvSpPr>
            <a:spLocks noGrp="1"/>
          </p:cNvSpPr>
          <p:nvPr>
            <p:ph type="sldNum" sz="quarter" idx="12"/>
          </p:nvPr>
        </p:nvSpPr>
        <p:spPr/>
        <p:txBody>
          <a:bodyPr/>
          <a:lstStyle/>
          <a:p>
            <a:fld id="{5DB996A7-0B5E-45B3-9C4A-13B721B5A0CE}" type="slidenum">
              <a:rPr lang="zh-TW" altLang="en-US" smtClean="0"/>
              <a:t>7</a:t>
            </a:fld>
            <a:endParaRPr lang="zh-TW" altLang="en-US"/>
          </a:p>
        </p:txBody>
      </p:sp>
      <p:cxnSp>
        <p:nvCxnSpPr>
          <p:cNvPr id="5" name="直線接點 4">
            <a:extLst>
              <a:ext uri="{FF2B5EF4-FFF2-40B4-BE49-F238E27FC236}">
                <a16:creationId xmlns:a16="http://schemas.microsoft.com/office/drawing/2014/main" id="{11CD9883-5F05-4A53-8275-9E4300EB6C03}"/>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8417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Knowledge Distillation</a:t>
            </a:r>
          </a:p>
        </p:txBody>
      </p:sp>
      <p:pic>
        <p:nvPicPr>
          <p:cNvPr id="7" name="內容版面配置區 6">
            <a:extLst>
              <a:ext uri="{FF2B5EF4-FFF2-40B4-BE49-F238E27FC236}">
                <a16:creationId xmlns:a16="http://schemas.microsoft.com/office/drawing/2014/main" id="{459004A6-893C-4F74-98D8-8F748DC90A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0074"/>
            <a:ext cx="10515600" cy="4124852"/>
          </a:xfrm>
        </p:spPr>
      </p:pic>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8</a:t>
            </a:fld>
            <a:endParaRPr lang="zh-TW" altLang="en-US"/>
          </a:p>
        </p:txBody>
      </p:sp>
      <p:cxnSp>
        <p:nvCxnSpPr>
          <p:cNvPr id="5" name="直線接點 4">
            <a:extLst>
              <a:ext uri="{FF2B5EF4-FFF2-40B4-BE49-F238E27FC236}">
                <a16:creationId xmlns:a16="http://schemas.microsoft.com/office/drawing/2014/main" id="{E3273B53-4971-4CFA-B8A7-4F336CAA1270}"/>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328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C70F0-EE2B-4026-9ED5-3C63F7990028}"/>
              </a:ext>
            </a:extLst>
          </p:cNvPr>
          <p:cNvSpPr>
            <a:spLocks noGrp="1"/>
          </p:cNvSpPr>
          <p:nvPr>
            <p:ph type="title"/>
          </p:nvPr>
        </p:nvSpPr>
        <p:spPr/>
        <p:txBody>
          <a:bodyPr/>
          <a:lstStyle/>
          <a:p>
            <a:r>
              <a:rPr lang="en-US" altLang="zh-TW" dirty="0"/>
              <a:t>Soft distillation</a:t>
            </a: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E6A9E63-CCD5-4812-8869-58092A41F1AB}"/>
                  </a:ext>
                </a:extLst>
              </p:cNvPr>
              <p:cNvSpPr>
                <a:spLocks noGrp="1"/>
              </p:cNvSpPr>
              <p:nvPr>
                <p:ph idx="1"/>
              </p:nvPr>
            </p:nvSpPr>
            <p:spPr>
              <a:xfrm>
                <a:off x="838200" y="1690688"/>
                <a:ext cx="10515600" cy="4486275"/>
              </a:xfrm>
            </p:spPr>
            <p:txBody>
              <a:bodyPr>
                <a:normAutofit/>
              </a:bodyPr>
              <a:lstStyle/>
              <a:p>
                <a:pPr>
                  <a:lnSpc>
                    <a:spcPct val="100000"/>
                  </a:lnSpc>
                  <a:spcBef>
                    <a:spcPts val="1200"/>
                  </a:spcBef>
                </a:pPr>
                <a:r>
                  <a:rPr lang="en-US" altLang="zh-TW" sz="2400" dirty="0"/>
                  <a:t>To </a:t>
                </a:r>
                <a:r>
                  <a:rPr lang="en-US" altLang="zh-TW" sz="2400" dirty="0">
                    <a:solidFill>
                      <a:schemeClr val="accent2">
                        <a:lumMod val="75000"/>
                      </a:schemeClr>
                    </a:solidFill>
                  </a:rPr>
                  <a:t>minimizes the </a:t>
                </a:r>
                <a:r>
                  <a:rPr lang="en-US" altLang="zh-TW" sz="2400" dirty="0" err="1">
                    <a:solidFill>
                      <a:schemeClr val="accent2">
                        <a:lumMod val="75000"/>
                      </a:schemeClr>
                    </a:solidFill>
                  </a:rPr>
                  <a:t>Kullback-Leibler</a:t>
                </a:r>
                <a:r>
                  <a:rPr lang="en-US" altLang="zh-TW" sz="2400" dirty="0">
                    <a:solidFill>
                      <a:schemeClr val="accent2">
                        <a:lumMod val="75000"/>
                      </a:schemeClr>
                    </a:solidFill>
                  </a:rPr>
                  <a:t> divergence </a:t>
                </a:r>
                <a:r>
                  <a:rPr lang="en-US" altLang="zh-TW" sz="2400" dirty="0"/>
                  <a:t>between the </a:t>
                </a:r>
                <a:r>
                  <a:rPr lang="en-US" altLang="zh-TW" sz="2400" dirty="0" err="1"/>
                  <a:t>softmax</a:t>
                </a:r>
                <a:r>
                  <a:rPr lang="en-US" altLang="zh-TW" sz="2400" dirty="0"/>
                  <a:t> of the teacher and the </a:t>
                </a:r>
                <a:r>
                  <a:rPr lang="en-US" altLang="zh-TW" sz="2400" dirty="0" err="1"/>
                  <a:t>softmax</a:t>
                </a:r>
                <a:r>
                  <a:rPr lang="en-US" altLang="zh-TW" sz="2400" dirty="0"/>
                  <a:t> of the student model. [24,54]</a:t>
                </a:r>
              </a:p>
              <a:p>
                <a:pPr>
                  <a:lnSpc>
                    <a:spcPct val="100000"/>
                  </a:lnSpc>
                  <a:spcBef>
                    <a:spcPts val="1200"/>
                  </a:spcBef>
                </a:pPr>
                <a:r>
                  <a:rPr lang="en-US" altLang="zh-TW" sz="2400" dirty="0"/>
                  <a:t>Let </a:t>
                </a:r>
                <a14:m>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𝑍</m:t>
                        </m:r>
                      </m:e>
                      <m:sub>
                        <m:r>
                          <a:rPr lang="en-US" altLang="zh-TW" sz="2400" b="0" i="1" smtClean="0">
                            <a:latin typeface="Cambria Math" panose="02040503050406030204" pitchFamily="18" charset="0"/>
                          </a:rPr>
                          <m:t>𝑡</m:t>
                        </m:r>
                      </m:sub>
                    </m:sSub>
                  </m:oMath>
                </a14:m>
                <a:r>
                  <a:rPr lang="en-US" altLang="zh-TW" sz="2400" dirty="0"/>
                  <a:t> be the logits of the teacher model,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𝑍</m:t>
                        </m:r>
                      </m:e>
                      <m:sub>
                        <m:r>
                          <a:rPr lang="en-US" altLang="zh-TW" sz="2400" b="0" i="1" smtClean="0">
                            <a:latin typeface="Cambria Math" panose="02040503050406030204" pitchFamily="18" charset="0"/>
                          </a:rPr>
                          <m:t>𝑠</m:t>
                        </m:r>
                      </m:sub>
                    </m:sSub>
                  </m:oMath>
                </a14:m>
                <a:r>
                  <a:rPr lang="en-US" altLang="zh-TW" sz="2400" dirty="0"/>
                  <a:t> be the logits of the student model</a:t>
                </a:r>
              </a:p>
              <a:p>
                <a:pPr lvl="1">
                  <a:lnSpc>
                    <a:spcPct val="100000"/>
                  </a:lnSpc>
                  <a:spcBef>
                    <a:spcPts val="1200"/>
                  </a:spcBef>
                </a:pPr>
                <a14:m>
                  <m:oMath xmlns:m="http://schemas.openxmlformats.org/officeDocument/2006/math">
                    <m:r>
                      <a:rPr lang="zh-TW" altLang="en-US" sz="2000" i="1" smtClean="0">
                        <a:latin typeface="Cambria Math" panose="02040503050406030204" pitchFamily="18" charset="0"/>
                      </a:rPr>
                      <m:t>𝜏</m:t>
                    </m:r>
                  </m:oMath>
                </a14:m>
                <a:r>
                  <a:rPr lang="en-US" altLang="zh-TW" sz="2000" dirty="0"/>
                  <a:t> : the temperature for the distillation</a:t>
                </a:r>
              </a:p>
              <a:p>
                <a:pPr lvl="1">
                  <a:lnSpc>
                    <a:spcPct val="100000"/>
                  </a:lnSpc>
                  <a:spcBef>
                    <a:spcPts val="1200"/>
                  </a:spcBef>
                </a:pPr>
                <a14:m>
                  <m:oMath xmlns:m="http://schemas.openxmlformats.org/officeDocument/2006/math">
                    <m:r>
                      <a:rPr lang="zh-TW" altLang="en-US" sz="2000" i="1" smtClean="0">
                        <a:latin typeface="Cambria Math" panose="02040503050406030204" pitchFamily="18" charset="0"/>
                      </a:rPr>
                      <m:t>𝜆</m:t>
                    </m:r>
                  </m:oMath>
                </a14:m>
                <a:r>
                  <a:rPr lang="en-US" altLang="zh-TW" sz="2000" dirty="0"/>
                  <a:t> : the coefficient balancing the </a:t>
                </a:r>
                <a:r>
                  <a:rPr lang="en-US" altLang="zh-TW" sz="2000" dirty="0" err="1"/>
                  <a:t>Kullback</a:t>
                </a:r>
                <a:r>
                  <a:rPr lang="en-US" altLang="zh-TW" sz="2000" dirty="0"/>
                  <a:t>–</a:t>
                </a:r>
                <a:r>
                  <a:rPr lang="en-US" altLang="zh-TW" sz="2000" dirty="0" err="1"/>
                  <a:t>Leibler</a:t>
                </a:r>
                <a:r>
                  <a:rPr lang="en-US" altLang="zh-TW" sz="2000" dirty="0"/>
                  <a:t> divergence loss (</a:t>
                </a:r>
                <a14:m>
                  <m:oMath xmlns:m="http://schemas.openxmlformats.org/officeDocument/2006/math">
                    <m:r>
                      <m:rPr>
                        <m:sty m:val="p"/>
                      </m:rPr>
                      <a:rPr lang="en-US" altLang="zh-TW" sz="2000" b="0" i="0" smtClean="0">
                        <a:latin typeface="Cambria Math" panose="02040503050406030204" pitchFamily="18" charset="0"/>
                      </a:rPr>
                      <m:t>KL</m:t>
                    </m:r>
                  </m:oMath>
                </a14:m>
                <a:r>
                  <a:rPr lang="en-US" altLang="zh-TW" sz="2000" dirty="0"/>
                  <a:t>) and the cross-entropy (</a:t>
                </a:r>
                <a14:m>
                  <m:oMath xmlns:m="http://schemas.openxmlformats.org/officeDocument/2006/math">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ℒ</m:t>
                        </m:r>
                      </m:e>
                      <m:sub>
                        <m:r>
                          <a:rPr lang="en-US" altLang="zh-TW" sz="2000" b="0" i="1" smtClean="0">
                            <a:latin typeface="Cambria Math" panose="02040503050406030204" pitchFamily="18" charset="0"/>
                          </a:rPr>
                          <m:t>𝐶𝐸</m:t>
                        </m:r>
                      </m:sub>
                    </m:sSub>
                  </m:oMath>
                </a14:m>
                <a:r>
                  <a:rPr lang="en-US" altLang="zh-TW" sz="2000" dirty="0"/>
                  <a:t> ) on ground truth labels </a:t>
                </a:r>
                <a14:m>
                  <m:oMath xmlns:m="http://schemas.openxmlformats.org/officeDocument/2006/math">
                    <m:r>
                      <a:rPr lang="en-US" altLang="zh-TW" sz="2000" b="0" i="1" smtClean="0">
                        <a:latin typeface="Cambria Math" panose="02040503050406030204" pitchFamily="18" charset="0"/>
                      </a:rPr>
                      <m:t>𝑦</m:t>
                    </m:r>
                  </m:oMath>
                </a14:m>
                <a:endParaRPr lang="en-US" altLang="zh-TW" sz="2000" dirty="0"/>
              </a:p>
              <a:p>
                <a:pPr lvl="1">
                  <a:lnSpc>
                    <a:spcPct val="100000"/>
                  </a:lnSpc>
                  <a:spcBef>
                    <a:spcPts val="1200"/>
                  </a:spcBef>
                </a:pPr>
                <a14:m>
                  <m:oMath xmlns:m="http://schemas.openxmlformats.org/officeDocument/2006/math">
                    <m:r>
                      <a:rPr lang="zh-TW" altLang="en-US" sz="2000" i="1" smtClean="0">
                        <a:latin typeface="Cambria Math" panose="02040503050406030204" pitchFamily="18" charset="0"/>
                      </a:rPr>
                      <m:t>𝜓</m:t>
                    </m:r>
                  </m:oMath>
                </a14:m>
                <a:r>
                  <a:rPr lang="en-US" altLang="zh-TW" sz="2000" dirty="0"/>
                  <a:t> : the </a:t>
                </a:r>
                <a:r>
                  <a:rPr lang="en-US" altLang="zh-TW" sz="2000" dirty="0" err="1"/>
                  <a:t>softmax</a:t>
                </a:r>
                <a:r>
                  <a:rPr lang="en-US" altLang="zh-TW" sz="2000" dirty="0"/>
                  <a:t> function</a:t>
                </a:r>
              </a:p>
              <a:p>
                <a:pPr>
                  <a:lnSpc>
                    <a:spcPct val="100000"/>
                  </a:lnSpc>
                  <a:spcBef>
                    <a:spcPts val="1200"/>
                  </a:spcBef>
                </a:pPr>
                <a:endParaRPr lang="en-US" altLang="zh-TW" sz="2400" dirty="0"/>
              </a:p>
            </p:txBody>
          </p:sp>
        </mc:Choice>
        <mc:Fallback>
          <p:sp>
            <p:nvSpPr>
              <p:cNvPr id="3" name="內容版面配置區 2">
                <a:extLst>
                  <a:ext uri="{FF2B5EF4-FFF2-40B4-BE49-F238E27FC236}">
                    <a16:creationId xmlns:a16="http://schemas.microsoft.com/office/drawing/2014/main" id="{EE6A9E63-CCD5-4812-8869-58092A41F1AB}"/>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3"/>
                <a:stretch>
                  <a:fillRect l="-812" t="-1087" r="-98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D05B0122-80DD-47CD-BA4F-779CDC9D247D}"/>
              </a:ext>
            </a:extLst>
          </p:cNvPr>
          <p:cNvSpPr>
            <a:spLocks noGrp="1"/>
          </p:cNvSpPr>
          <p:nvPr>
            <p:ph type="sldNum" sz="quarter" idx="12"/>
          </p:nvPr>
        </p:nvSpPr>
        <p:spPr/>
        <p:txBody>
          <a:bodyPr/>
          <a:lstStyle/>
          <a:p>
            <a:fld id="{5DB996A7-0B5E-45B3-9C4A-13B721B5A0CE}" type="slidenum">
              <a:rPr lang="zh-TW" altLang="en-US" smtClean="0"/>
              <a:t>9</a:t>
            </a:fld>
            <a:endParaRPr lang="zh-TW" altLang="en-US"/>
          </a:p>
        </p:txBody>
      </p:sp>
      <p:cxnSp>
        <p:nvCxnSpPr>
          <p:cNvPr id="5" name="直線接點 4">
            <a:extLst>
              <a:ext uri="{FF2B5EF4-FFF2-40B4-BE49-F238E27FC236}">
                <a16:creationId xmlns:a16="http://schemas.microsoft.com/office/drawing/2014/main" id="{E3273B53-4971-4CFA-B8A7-4F336CAA1270}"/>
              </a:ext>
            </a:extLst>
          </p:cNvPr>
          <p:cNvCxnSpPr>
            <a:cxnSpLocks/>
          </p:cNvCxnSpPr>
          <p:nvPr/>
        </p:nvCxnSpPr>
        <p:spPr>
          <a:xfrm>
            <a:off x="838200" y="6176963"/>
            <a:ext cx="10515600" cy="0"/>
          </a:xfrm>
          <a:prstGeom prst="line">
            <a:avLst/>
          </a:prstGeom>
          <a:ln w="19050" cap="rnd">
            <a:solidFill>
              <a:schemeClr val="bg1">
                <a:lumMod val="75000"/>
              </a:schemeClr>
            </a:solidFill>
            <a:headEnd type="diamond"/>
            <a:tailEnd type="diamond"/>
          </a:ln>
        </p:spPr>
        <p:style>
          <a:lnRef idx="1">
            <a:schemeClr val="accent6"/>
          </a:lnRef>
          <a:fillRef idx="0">
            <a:schemeClr val="accent6"/>
          </a:fillRef>
          <a:effectRef idx="0">
            <a:schemeClr val="accent6"/>
          </a:effectRef>
          <a:fontRef idx="minor">
            <a:schemeClr val="tx1"/>
          </a:fontRef>
        </p:style>
      </p:cxnSp>
      <p:sp>
        <p:nvSpPr>
          <p:cNvPr id="6" name="文字方塊 5">
            <a:extLst>
              <a:ext uri="{FF2B5EF4-FFF2-40B4-BE49-F238E27FC236}">
                <a16:creationId xmlns:a16="http://schemas.microsoft.com/office/drawing/2014/main" id="{D5962524-7BD3-4BDA-9E01-F5270C5B9446}"/>
              </a:ext>
            </a:extLst>
          </p:cNvPr>
          <p:cNvSpPr txBox="1"/>
          <p:nvPr/>
        </p:nvSpPr>
        <p:spPr>
          <a:xfrm>
            <a:off x="838200" y="6234927"/>
            <a:ext cx="10390632" cy="646331"/>
          </a:xfrm>
          <a:prstGeom prst="rect">
            <a:avLst/>
          </a:prstGeom>
          <a:noFill/>
        </p:spPr>
        <p:txBody>
          <a:bodyPr wrap="square">
            <a:spAutoFit/>
          </a:bodyPr>
          <a:lstStyle/>
          <a:p>
            <a:r>
              <a:rPr lang="en-US" altLang="zh-TW" sz="1200" dirty="0"/>
              <a:t>[24]  Geoffrey E. Hinton, Oriol </a:t>
            </a:r>
            <a:r>
              <a:rPr lang="en-US" altLang="zh-TW" sz="1200" dirty="0" err="1"/>
              <a:t>Vinyals</a:t>
            </a:r>
            <a:r>
              <a:rPr lang="en-US" altLang="zh-TW" sz="1200" dirty="0"/>
              <a:t>, and J. Dean.</a:t>
            </a:r>
            <a:r>
              <a:rPr lang="en-US" altLang="zh-TW" sz="1200" i="1" dirty="0"/>
              <a:t> Distilling the knowledge in a neural</a:t>
            </a:r>
            <a:r>
              <a:rPr lang="zh-TW" altLang="en-US" sz="1200" i="1" dirty="0"/>
              <a:t> </a:t>
            </a:r>
            <a:r>
              <a:rPr lang="en-US" altLang="zh-TW" sz="1200" i="1" dirty="0"/>
              <a:t>network</a:t>
            </a:r>
            <a:r>
              <a:rPr lang="en-US" altLang="zh-TW" sz="1200" dirty="0"/>
              <a:t>. </a:t>
            </a:r>
            <a:r>
              <a:rPr lang="en-US" altLang="zh-TW" sz="1200" dirty="0" err="1"/>
              <a:t>arXiv</a:t>
            </a:r>
            <a:r>
              <a:rPr lang="en-US" altLang="zh-TW" sz="1200" dirty="0"/>
              <a:t> preprint arXiv:1503.02531, 2015.</a:t>
            </a:r>
          </a:p>
          <a:p>
            <a:r>
              <a:rPr lang="en-US" altLang="zh-TW" sz="1200" dirty="0"/>
              <a:t>[54]  L. Wei, A. Xiao, L. </a:t>
            </a:r>
            <a:r>
              <a:rPr lang="en-US" altLang="zh-TW" sz="1200" dirty="0" err="1"/>
              <a:t>Xie</a:t>
            </a:r>
            <a:r>
              <a:rPr lang="en-US" altLang="zh-TW" sz="1200" dirty="0"/>
              <a:t>, X. Chen, X. Zhang, and Q. Tian. </a:t>
            </a:r>
            <a:r>
              <a:rPr lang="en-US" altLang="zh-TW" sz="1200" i="1" dirty="0"/>
              <a:t> Circumventing outliers of auto</a:t>
            </a:r>
            <a:r>
              <a:rPr lang="zh-TW" altLang="en-US" sz="1200" i="1" dirty="0"/>
              <a:t> </a:t>
            </a:r>
            <a:r>
              <a:rPr lang="en-US" altLang="zh-TW" sz="1200" i="1" dirty="0"/>
              <a:t>augment with knowledge distillation. </a:t>
            </a:r>
            <a:r>
              <a:rPr lang="en-US" altLang="zh-TW" sz="1200" dirty="0"/>
              <a:t>European Conference on Computer Vision, 2020.</a:t>
            </a:r>
            <a:endParaRPr lang="zh-TW" altLang="en-US" sz="1200" dirty="0"/>
          </a:p>
        </p:txBody>
      </p:sp>
      <p:pic>
        <p:nvPicPr>
          <p:cNvPr id="8" name="圖片 7">
            <a:extLst>
              <a:ext uri="{FF2B5EF4-FFF2-40B4-BE49-F238E27FC236}">
                <a16:creationId xmlns:a16="http://schemas.microsoft.com/office/drawing/2014/main" id="{A28A7EA0-E72B-4296-9892-CBB00CD8EEF4}"/>
              </a:ext>
            </a:extLst>
          </p:cNvPr>
          <p:cNvPicPr>
            <a:picLocks noChangeAspect="1"/>
          </p:cNvPicPr>
          <p:nvPr/>
        </p:nvPicPr>
        <p:blipFill>
          <a:blip r:embed="rId4"/>
          <a:stretch>
            <a:fillRect/>
          </a:stretch>
        </p:blipFill>
        <p:spPr>
          <a:xfrm>
            <a:off x="1681162" y="4915695"/>
            <a:ext cx="8829675" cy="781050"/>
          </a:xfrm>
          <a:prstGeom prst="rect">
            <a:avLst/>
          </a:prstGeom>
        </p:spPr>
      </p:pic>
    </p:spTree>
    <p:extLst>
      <p:ext uri="{BB962C8B-B14F-4D97-AF65-F5344CB8AC3E}">
        <p14:creationId xmlns:p14="http://schemas.microsoft.com/office/powerpoint/2010/main" val="18515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2636</TotalTime>
  <Words>1178</Words>
  <Application>Microsoft Office PowerPoint</Application>
  <PresentationFormat>寬螢幕</PresentationFormat>
  <Paragraphs>144</Paragraphs>
  <Slides>24</Slides>
  <Notes>19</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24</vt:i4>
      </vt:variant>
    </vt:vector>
  </HeadingPairs>
  <TitlesOfParts>
    <vt:vector size="29" baseType="lpstr">
      <vt:lpstr>Arial</vt:lpstr>
      <vt:lpstr>Bahnschrift Light SemiCondensed</vt:lpstr>
      <vt:lpstr>Calibri</vt:lpstr>
      <vt:lpstr>Cambria Math</vt:lpstr>
      <vt:lpstr>Office 佈景主題</vt:lpstr>
      <vt:lpstr>Training data-efficient image transformers &amp; distillation through attention</vt:lpstr>
      <vt:lpstr>Outline</vt:lpstr>
      <vt:lpstr>Introduction</vt:lpstr>
      <vt:lpstr>Vision Transformer (ViT)</vt:lpstr>
      <vt:lpstr>Vision Transformer (ViT) </vt:lpstr>
      <vt:lpstr>Contributions</vt:lpstr>
      <vt:lpstr>Outline</vt:lpstr>
      <vt:lpstr>Knowledge Distillation</vt:lpstr>
      <vt:lpstr>Soft distillation</vt:lpstr>
      <vt:lpstr>Hard-label distillation</vt:lpstr>
      <vt:lpstr>Distillation token</vt:lpstr>
      <vt:lpstr>(Cont.)</vt:lpstr>
      <vt:lpstr>Outline</vt:lpstr>
      <vt:lpstr>Transformer models</vt:lpstr>
      <vt:lpstr>Distillation - Convnets teachers</vt:lpstr>
      <vt:lpstr>Distillation - Comparison of distillation methods</vt:lpstr>
      <vt:lpstr>Agreement with the teacher &amp; inductive bias?</vt:lpstr>
      <vt:lpstr>Efficiency vs Accuracy</vt:lpstr>
      <vt:lpstr>Transfer learning: Performance on downstream tasks</vt:lpstr>
      <vt:lpstr>Ablation Study</vt:lpstr>
      <vt:lpstr>Hyper-parameters Setting</vt:lpstr>
      <vt:lpstr>Outline</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ViLBERT : Pretraining Task-Agnostic Visiolinguistic Representations for Vision-and-Language Tasks</dc:title>
  <dc:creator>楊</dc:creator>
  <cp:lastModifiedBy>楊晴晴 YANG CHING-CHING</cp:lastModifiedBy>
  <cp:revision>696</cp:revision>
  <dcterms:created xsi:type="dcterms:W3CDTF">2021-03-09T09:24:25Z</dcterms:created>
  <dcterms:modified xsi:type="dcterms:W3CDTF">2021-07-15T16:57:48Z</dcterms:modified>
</cp:coreProperties>
</file>